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0"/>
  </p:notesMasterIdLst>
  <p:sldIdLst>
    <p:sldId id="256" r:id="rId2"/>
    <p:sldId id="266" r:id="rId3"/>
    <p:sldId id="267" r:id="rId4"/>
    <p:sldId id="268" r:id="rId5"/>
    <p:sldId id="272" r:id="rId6"/>
    <p:sldId id="270" r:id="rId7"/>
    <p:sldId id="273" r:id="rId8"/>
    <p:sldId id="277" r:id="rId9"/>
    <p:sldId id="279" r:id="rId10"/>
    <p:sldId id="280" r:id="rId11"/>
    <p:sldId id="281" r:id="rId12"/>
    <p:sldId id="282" r:id="rId13"/>
    <p:sldId id="283" r:id="rId14"/>
    <p:sldId id="284" r:id="rId15"/>
    <p:sldId id="285" r:id="rId16"/>
    <p:sldId id="286" r:id="rId17"/>
    <p:sldId id="287" r:id="rId18"/>
    <p:sldId id="288" r:id="rId19"/>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832FCE-35EE-4639-95F4-B38E48CD4307}" type="doc">
      <dgm:prSet loTypeId="urn:microsoft.com/office/officeart/2005/8/layout/vList5" loCatId="list" qsTypeId="urn:microsoft.com/office/officeart/2005/8/quickstyle/simple1" qsCatId="simple" csTypeId="urn:microsoft.com/office/officeart/2005/8/colors/accent1_2" csCatId="accent1" phldr="1"/>
      <dgm:spPr/>
      <dgm:t>
        <a:bodyPr/>
        <a:lstStyle/>
        <a:p>
          <a:pPr rtl="1"/>
          <a:endParaRPr lang="ar-EG"/>
        </a:p>
      </dgm:t>
    </dgm:pt>
    <dgm:pt modelId="{23C43D35-D553-4476-A49B-01BA3F607753}">
      <dgm:prSet/>
      <dgm:spPr/>
      <dgm:t>
        <a:bodyPr/>
        <a:lstStyle/>
        <a:p>
          <a:pPr rtl="1"/>
          <a:r>
            <a:rPr lang="ar-EG" b="1" dirty="0" smtClean="0"/>
            <a:t>قبل البدء بالحديث عن أنظمة تصنيف محددة ، لابد من الإشارة إلى المبادئ عن أصول التصنيف العملي التي لا تخص واحد منها دون الآخر .</a:t>
          </a:r>
          <a:br>
            <a:rPr lang="ar-EG" b="1" dirty="0" smtClean="0"/>
          </a:br>
          <a:r>
            <a:rPr lang="ar-EG" b="1" dirty="0" smtClean="0"/>
            <a:t>والتصنيف العملي هو تعيين الأماكن المناسبة للكتاب في نظام التصنيف .</a:t>
          </a:r>
          <a:br>
            <a:rPr lang="ar-EG" b="1" dirty="0" smtClean="0"/>
          </a:br>
          <a:r>
            <a:rPr lang="ar-EG" b="1" dirty="0" smtClean="0"/>
            <a:t>وهذا يقتضي من المصنف أن يقرر الاتي:-</a:t>
          </a:r>
          <a:br>
            <a:rPr lang="ar-EG" b="1" dirty="0" smtClean="0"/>
          </a:br>
          <a:r>
            <a:rPr lang="ar-EG" b="1" dirty="0" smtClean="0"/>
            <a:t>1- تحديد موضوع الكتاب: يعتبر هذا البند من البنود المهمة والصعبة إذ أن عدم القدرة على تحديد الموضوع ستتسبب في أخطاء كثيرة لذا فان المعرفة العامة السليمة أساسية وضرورية للمصنف , ولكي يحدد المصنف موضوع الكتاب يمكن أن يسترشد  ويستعين بالوسائل التالية :</a:t>
          </a:r>
          <a:br>
            <a:rPr lang="ar-EG" b="1" dirty="0" smtClean="0"/>
          </a:br>
          <a:r>
            <a:rPr lang="ar-EG" b="1" dirty="0" smtClean="0"/>
            <a:t>أ‌. عنوان الكتاب.</a:t>
          </a:r>
          <a:br>
            <a:rPr lang="ar-EG" b="1" dirty="0" smtClean="0"/>
          </a:br>
          <a:r>
            <a:rPr lang="ar-EG" b="1" dirty="0" smtClean="0"/>
            <a:t>ب‌. قائمة المحتويات .</a:t>
          </a:r>
          <a:br>
            <a:rPr lang="ar-EG" b="1" dirty="0" smtClean="0"/>
          </a:br>
          <a:r>
            <a:rPr lang="ar-EG" b="1" dirty="0" smtClean="0"/>
            <a:t>ج‌. اسم المؤلف واختصاصه ومؤهلاته .</a:t>
          </a:r>
          <a:br>
            <a:rPr lang="ar-EG" b="1" dirty="0" smtClean="0"/>
          </a:br>
          <a:r>
            <a:rPr lang="ar-EG" b="1" dirty="0" smtClean="0"/>
            <a:t>د‌. قراءة مقدمة الكتاب .</a:t>
          </a:r>
          <a:br>
            <a:rPr lang="ar-EG" b="1" dirty="0" smtClean="0"/>
          </a:br>
          <a:r>
            <a:rPr lang="ar-EG" b="1" dirty="0" smtClean="0"/>
            <a:t>و‌. الكشاف .</a:t>
          </a:r>
          <a:br>
            <a:rPr lang="ar-EG" b="1" dirty="0" smtClean="0"/>
          </a:br>
          <a:r>
            <a:rPr lang="ar-EG" b="1" dirty="0" smtClean="0"/>
            <a:t>ز. المصادر المستخدمة في التأليف .</a:t>
          </a:r>
          <a:br>
            <a:rPr lang="ar-EG" b="1" dirty="0" smtClean="0"/>
          </a:br>
          <a:r>
            <a:rPr lang="ar-EG" b="1" dirty="0" smtClean="0"/>
            <a:t>ح‌. قراءة نصوص من الكتاب .</a:t>
          </a:r>
          <a:br>
            <a:rPr lang="ar-EG" b="1" dirty="0" smtClean="0"/>
          </a:br>
          <a:r>
            <a:rPr lang="ar-EG" b="1" dirty="0" smtClean="0"/>
            <a:t>ك‌. استشارة ذوي الاختصاص .</a:t>
          </a:r>
          <a:br>
            <a:rPr lang="ar-EG" b="1" dirty="0" smtClean="0"/>
          </a:br>
          <a:r>
            <a:rPr lang="ar-EG" b="1" dirty="0" smtClean="0"/>
            <a:t>2- بعد تحديد الموضوع لابد من البحث عن مكان هذا الموضوع في التسلسل الموضوعي في نظام التصنيف .</a:t>
          </a:r>
          <a:br>
            <a:rPr lang="ar-EG" b="1" dirty="0" smtClean="0"/>
          </a:br>
          <a:r>
            <a:rPr lang="ar-EG" b="1" dirty="0" smtClean="0"/>
            <a:t>3- ترجمة الموضوع إلى الرموز المناسبة ( رقم التصنيف ) .</a:t>
          </a:r>
          <a:br>
            <a:rPr lang="ar-EG" b="1" dirty="0" smtClean="0"/>
          </a:br>
          <a:endParaRPr lang="ar-EG" dirty="0"/>
        </a:p>
      </dgm:t>
    </dgm:pt>
    <dgm:pt modelId="{DF04557E-7385-421A-A50D-C15947F5F5F8}" type="parTrans" cxnId="{8FBCC2E9-CF0B-470C-93F0-C808CFEF94FF}">
      <dgm:prSet/>
      <dgm:spPr/>
      <dgm:t>
        <a:bodyPr/>
        <a:lstStyle/>
        <a:p>
          <a:pPr rtl="1"/>
          <a:endParaRPr lang="ar-EG"/>
        </a:p>
      </dgm:t>
    </dgm:pt>
    <dgm:pt modelId="{9D27A306-9FA8-4FD6-B6D0-6AB624C5F8F4}" type="sibTrans" cxnId="{8FBCC2E9-CF0B-470C-93F0-C808CFEF94FF}">
      <dgm:prSet/>
      <dgm:spPr/>
      <dgm:t>
        <a:bodyPr/>
        <a:lstStyle/>
        <a:p>
          <a:pPr rtl="1"/>
          <a:endParaRPr lang="ar-EG"/>
        </a:p>
      </dgm:t>
    </dgm:pt>
    <dgm:pt modelId="{5315E836-AAA4-469B-965E-F177BB842248}" type="pres">
      <dgm:prSet presAssocID="{45832FCE-35EE-4639-95F4-B38E48CD4307}" presName="Name0" presStyleCnt="0">
        <dgm:presLayoutVars>
          <dgm:dir/>
          <dgm:animLvl val="lvl"/>
          <dgm:resizeHandles val="exact"/>
        </dgm:presLayoutVars>
      </dgm:prSet>
      <dgm:spPr/>
      <dgm:t>
        <a:bodyPr/>
        <a:lstStyle/>
        <a:p>
          <a:pPr rtl="1"/>
          <a:endParaRPr lang="ar-EG"/>
        </a:p>
      </dgm:t>
    </dgm:pt>
    <dgm:pt modelId="{44287AB7-D03B-43F9-83A7-2A13A083348C}" type="pres">
      <dgm:prSet presAssocID="{23C43D35-D553-4476-A49B-01BA3F607753}" presName="linNode" presStyleCnt="0"/>
      <dgm:spPr/>
    </dgm:pt>
    <dgm:pt modelId="{695ACFD4-5FE1-4360-8CE4-B0BCB56CAB46}" type="pres">
      <dgm:prSet presAssocID="{23C43D35-D553-4476-A49B-01BA3F607753}" presName="parentText" presStyleLbl="node1" presStyleIdx="0" presStyleCnt="1" custScaleX="273167">
        <dgm:presLayoutVars>
          <dgm:chMax val="1"/>
          <dgm:bulletEnabled val="1"/>
        </dgm:presLayoutVars>
      </dgm:prSet>
      <dgm:spPr/>
      <dgm:t>
        <a:bodyPr/>
        <a:lstStyle/>
        <a:p>
          <a:pPr rtl="1"/>
          <a:endParaRPr lang="ar-EG"/>
        </a:p>
      </dgm:t>
    </dgm:pt>
  </dgm:ptLst>
  <dgm:cxnLst>
    <dgm:cxn modelId="{9C25F39C-74D1-4C13-A8E4-19C0A3D5E816}" type="presOf" srcId="{45832FCE-35EE-4639-95F4-B38E48CD4307}" destId="{5315E836-AAA4-469B-965E-F177BB842248}" srcOrd="0" destOrd="0" presId="urn:microsoft.com/office/officeart/2005/8/layout/vList5"/>
    <dgm:cxn modelId="{016882CB-B4A0-46F3-893F-C0BFEE18AAF1}" type="presOf" srcId="{23C43D35-D553-4476-A49B-01BA3F607753}" destId="{695ACFD4-5FE1-4360-8CE4-B0BCB56CAB46}" srcOrd="0" destOrd="0" presId="urn:microsoft.com/office/officeart/2005/8/layout/vList5"/>
    <dgm:cxn modelId="{8FBCC2E9-CF0B-470C-93F0-C808CFEF94FF}" srcId="{45832FCE-35EE-4639-95F4-B38E48CD4307}" destId="{23C43D35-D553-4476-A49B-01BA3F607753}" srcOrd="0" destOrd="0" parTransId="{DF04557E-7385-421A-A50D-C15947F5F5F8}" sibTransId="{9D27A306-9FA8-4FD6-B6D0-6AB624C5F8F4}"/>
    <dgm:cxn modelId="{4395E958-4230-4F5F-85A5-8208E95AD482}" type="presParOf" srcId="{5315E836-AAA4-469B-965E-F177BB842248}" destId="{44287AB7-D03B-43F9-83A7-2A13A083348C}" srcOrd="0" destOrd="0" presId="urn:microsoft.com/office/officeart/2005/8/layout/vList5"/>
    <dgm:cxn modelId="{0565EB94-3602-4AB9-8EB5-6F2720227815}" type="presParOf" srcId="{44287AB7-D03B-43F9-83A7-2A13A083348C}" destId="{695ACFD4-5FE1-4360-8CE4-B0BCB56CAB46}" srcOrd="0"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BB5DB4-CF87-43F0-945B-D953F19ED56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EG"/>
        </a:p>
      </dgm:t>
    </dgm:pt>
    <dgm:pt modelId="{E91E9938-CD74-469A-B45C-DC652816BE13}">
      <dgm:prSet/>
      <dgm:spPr/>
      <dgm:t>
        <a:bodyPr/>
        <a:lstStyle/>
        <a:p>
          <a:pPr rtl="1"/>
          <a:r>
            <a:rPr lang="ar-EG" b="1" dirty="0" smtClean="0"/>
            <a:t>الصفات العامة لنظام دوي العشري  :</a:t>
          </a:r>
          <a:br>
            <a:rPr lang="ar-EG" b="1" dirty="0" smtClean="0"/>
          </a:br>
          <a:r>
            <a:rPr lang="ar-EG" b="1" dirty="0" smtClean="0"/>
            <a:t>1- نظام عشري : الأصل في التسمية هو استخدام دوي للفاصلة العشرية . آلا أن كثيرا من المكتبيين أطلقوا عليه النظام العشري ( بفتح العين ) وذلك لان ديوي قسم المعرفة البشرية إلى عشرة أصول رئيسية وهي :</a:t>
          </a:r>
          <a:br>
            <a:rPr lang="ar-EG" b="1" dirty="0" smtClean="0"/>
          </a:br>
          <a:r>
            <a:rPr lang="ar-EG" b="1" dirty="0" smtClean="0"/>
            <a:t>000 المعارف العامة .</a:t>
          </a:r>
          <a:br>
            <a:rPr lang="ar-EG" b="1" dirty="0" smtClean="0"/>
          </a:br>
          <a:r>
            <a:rPr lang="ar-EG" b="1" dirty="0" smtClean="0"/>
            <a:t>100 الفلسفة وعلم النفس .</a:t>
          </a:r>
          <a:br>
            <a:rPr lang="ar-EG" b="1" dirty="0" smtClean="0"/>
          </a:br>
          <a:r>
            <a:rPr lang="ar-EG" b="1" dirty="0" smtClean="0"/>
            <a:t>200 الديانات .</a:t>
          </a:r>
          <a:br>
            <a:rPr lang="ar-EG" b="1" dirty="0" smtClean="0"/>
          </a:br>
          <a:r>
            <a:rPr lang="ar-EG" b="1" dirty="0" smtClean="0"/>
            <a:t>300 العلوم الاجتماعية.</a:t>
          </a:r>
          <a:br>
            <a:rPr lang="ar-EG" b="1" dirty="0" smtClean="0"/>
          </a:br>
          <a:r>
            <a:rPr lang="ar-EG" b="1" dirty="0" smtClean="0"/>
            <a:t>400 اللغات .</a:t>
          </a:r>
          <a:br>
            <a:rPr lang="ar-EG" b="1" dirty="0" smtClean="0"/>
          </a:br>
          <a:r>
            <a:rPr lang="ar-EG" b="1" dirty="0" smtClean="0"/>
            <a:t>500 العلوم البحته .</a:t>
          </a:r>
          <a:br>
            <a:rPr lang="ar-EG" b="1" dirty="0" smtClean="0"/>
          </a:br>
          <a:r>
            <a:rPr lang="ar-EG" b="1" dirty="0" smtClean="0"/>
            <a:t>600 التكنولوجيا والعلوم التطبيقية .</a:t>
          </a:r>
          <a:br>
            <a:rPr lang="ar-EG" b="1" dirty="0" smtClean="0"/>
          </a:br>
          <a:r>
            <a:rPr lang="ar-EG" b="1" dirty="0" smtClean="0"/>
            <a:t>700 الفنون .</a:t>
          </a:r>
          <a:br>
            <a:rPr lang="ar-EG" b="1" dirty="0" smtClean="0"/>
          </a:br>
          <a:r>
            <a:rPr lang="ar-EG" b="1" dirty="0" smtClean="0"/>
            <a:t>800 الآداب .</a:t>
          </a:r>
          <a:br>
            <a:rPr lang="ar-EG" b="1" dirty="0" smtClean="0"/>
          </a:br>
          <a:r>
            <a:rPr lang="ar-EG" b="1" dirty="0" smtClean="0"/>
            <a:t>900 التاريخ العام والجغرافية العامة والتراجم .</a:t>
          </a:r>
          <a:br>
            <a:rPr lang="ar-EG" b="1" dirty="0" smtClean="0"/>
          </a:br>
          <a:r>
            <a:rPr lang="ar-EG" b="1" dirty="0" smtClean="0"/>
            <a:t>ثم قسم ديوي كل اصل من هذه الأصول العشرة إلى عشرة أقسام فرعية أخرى واطلق عليها اسم الأقسام وهي مائة قسم ، بعد ذلك قسم ديوي كل قسم من الأقسام الفرعية المائة إلى عشرة أقسام أخرى اطلق عليها ( الفروع ) .</a:t>
          </a:r>
          <a:br>
            <a:rPr lang="ar-EG" b="1" dirty="0" smtClean="0"/>
          </a:br>
          <a:r>
            <a:rPr lang="ar-EG" b="1" dirty="0" smtClean="0"/>
            <a:t>2- التركيب الهرمي : نظام تصنيف ديوي نظام تصنيف هرمي رتبي أي انه يتدرج من العام إلى الخاص ، وان كل خطوة من خطوات التقسيم تتضح في الرمز بإضافة عدد جديد ، مثال ذلك :</a:t>
          </a:r>
          <a:br>
            <a:rPr lang="ar-EG" b="1" dirty="0" smtClean="0"/>
          </a:br>
          <a:r>
            <a:rPr lang="ar-EG" b="1" dirty="0" smtClean="0"/>
            <a:t>600 التكنولوجيا ( العلوم التطبيقية ) .</a:t>
          </a:r>
          <a:br>
            <a:rPr lang="ar-EG" b="1" dirty="0" smtClean="0"/>
          </a:br>
          <a:r>
            <a:rPr lang="ar-EG" b="1" dirty="0" smtClean="0"/>
            <a:t>620 الهندسة والعمليات المتصلة بها .</a:t>
          </a:r>
          <a:br>
            <a:rPr lang="ar-EG" b="1" dirty="0" smtClean="0"/>
          </a:br>
          <a:r>
            <a:rPr lang="ar-EG" b="1" dirty="0" smtClean="0"/>
            <a:t>621 الفيزياء التطبيقية .</a:t>
          </a:r>
          <a:br>
            <a:rPr lang="ar-EG" b="1" dirty="0" smtClean="0"/>
          </a:br>
          <a:r>
            <a:rPr lang="ar-EG" b="1" dirty="0" smtClean="0"/>
            <a:t>621,3 الهندسة الكهربائية والإلكترونية والكهرومغناطيسية وهندسة الاتصالات وهندسة الحاسوب وهندسة الضوء .</a:t>
          </a:r>
          <a:br>
            <a:rPr lang="ar-EG" b="1" dirty="0" smtClean="0"/>
          </a:br>
          <a:r>
            <a:rPr lang="ar-EG" b="1" dirty="0" smtClean="0"/>
            <a:t>621,38 الهندسة الإلكترونية وهندسة الاتصالات .</a:t>
          </a:r>
          <a:br>
            <a:rPr lang="ar-EG" b="1" dirty="0" smtClean="0"/>
          </a:br>
          <a:r>
            <a:rPr lang="ar-EG" b="1" dirty="0" smtClean="0"/>
            <a:t>621,388 هندسة التلفون .</a:t>
          </a:r>
          <a:br>
            <a:rPr lang="ar-EG" b="1" dirty="0" smtClean="0"/>
          </a:br>
          <a:r>
            <a:rPr lang="ar-EG" b="1" dirty="0" smtClean="0"/>
            <a:t>- نتبين من المثال السابق أن الهرمية في ديوي تظهر في الأرقام وكذلك في الموضوعات :</a:t>
          </a:r>
          <a:br>
            <a:rPr lang="ar-EG" b="1" dirty="0" smtClean="0"/>
          </a:br>
          <a:r>
            <a:rPr lang="ar-EG" b="1" dirty="0" smtClean="0"/>
            <a:t>أ‌. الهرمية في الأرقام : وتعني أن كل خطوة من خطوات التقسيم تتضح في الرمز بإضافة عدد جديد إلى الرقم الأصلي .</a:t>
          </a:r>
          <a:br>
            <a:rPr lang="ar-EG" b="1" dirty="0" smtClean="0"/>
          </a:br>
          <a:r>
            <a:rPr lang="ar-EG" b="1" dirty="0" smtClean="0"/>
            <a:t>ب‌. الهرمية في الموضوعات : وتعني أن كل موضوع في الترقيم الواحد المتتابع هو جزء من الموضوع الذي قبله ويبدأ من الموضوع العام إلى الموضوع الخاص .</a:t>
          </a:r>
          <a:endParaRPr lang="ar-EG" dirty="0"/>
        </a:p>
      </dgm:t>
    </dgm:pt>
    <dgm:pt modelId="{15A471F3-75BD-4E10-B6B1-01CD3FBAC3F7}" type="parTrans" cxnId="{F0A4CFF7-3A25-4686-B7B6-2A1654003246}">
      <dgm:prSet/>
      <dgm:spPr/>
      <dgm:t>
        <a:bodyPr/>
        <a:lstStyle/>
        <a:p>
          <a:pPr rtl="1"/>
          <a:endParaRPr lang="ar-EG"/>
        </a:p>
      </dgm:t>
    </dgm:pt>
    <dgm:pt modelId="{04B62F73-2F0D-4022-902F-C9081FCDF0CE}" type="sibTrans" cxnId="{F0A4CFF7-3A25-4686-B7B6-2A1654003246}">
      <dgm:prSet/>
      <dgm:spPr/>
      <dgm:t>
        <a:bodyPr/>
        <a:lstStyle/>
        <a:p>
          <a:pPr rtl="1"/>
          <a:endParaRPr lang="ar-EG"/>
        </a:p>
      </dgm:t>
    </dgm:pt>
    <dgm:pt modelId="{8F16335F-B17D-4815-8F1E-EDCE43589E1B}" type="pres">
      <dgm:prSet presAssocID="{62BB5DB4-CF87-43F0-945B-D953F19ED561}" presName="hierChild1" presStyleCnt="0">
        <dgm:presLayoutVars>
          <dgm:orgChart val="1"/>
          <dgm:chPref val="1"/>
          <dgm:dir/>
          <dgm:animOne val="branch"/>
          <dgm:animLvl val="lvl"/>
          <dgm:resizeHandles/>
        </dgm:presLayoutVars>
      </dgm:prSet>
      <dgm:spPr/>
      <dgm:t>
        <a:bodyPr/>
        <a:lstStyle/>
        <a:p>
          <a:pPr rtl="1"/>
          <a:endParaRPr lang="ar-EG"/>
        </a:p>
      </dgm:t>
    </dgm:pt>
    <dgm:pt modelId="{E4894A70-6AF4-476D-B072-8B3C8DE17E9D}" type="pres">
      <dgm:prSet presAssocID="{E91E9938-CD74-469A-B45C-DC652816BE13}" presName="hierRoot1" presStyleCnt="0">
        <dgm:presLayoutVars>
          <dgm:hierBranch val="init"/>
        </dgm:presLayoutVars>
      </dgm:prSet>
      <dgm:spPr/>
    </dgm:pt>
    <dgm:pt modelId="{0C002D2E-60AA-405F-91EA-6F733CFF5794}" type="pres">
      <dgm:prSet presAssocID="{E91E9938-CD74-469A-B45C-DC652816BE13}" presName="rootComposite1" presStyleCnt="0"/>
      <dgm:spPr/>
    </dgm:pt>
    <dgm:pt modelId="{A8F2060D-4051-4F93-A6AC-D1B09952CFF3}" type="pres">
      <dgm:prSet presAssocID="{E91E9938-CD74-469A-B45C-DC652816BE13}" presName="rootText1" presStyleLbl="node0" presStyleIdx="0" presStyleCnt="1" custScaleY="149174">
        <dgm:presLayoutVars>
          <dgm:chPref val="3"/>
        </dgm:presLayoutVars>
      </dgm:prSet>
      <dgm:spPr/>
      <dgm:t>
        <a:bodyPr/>
        <a:lstStyle/>
        <a:p>
          <a:pPr rtl="1"/>
          <a:endParaRPr lang="ar-EG"/>
        </a:p>
      </dgm:t>
    </dgm:pt>
    <dgm:pt modelId="{1A5B42B5-8A9A-4E20-9547-A017652F40F9}" type="pres">
      <dgm:prSet presAssocID="{E91E9938-CD74-469A-B45C-DC652816BE13}" presName="rootConnector1" presStyleLbl="node1" presStyleIdx="0" presStyleCnt="0"/>
      <dgm:spPr/>
      <dgm:t>
        <a:bodyPr/>
        <a:lstStyle/>
        <a:p>
          <a:pPr rtl="1"/>
          <a:endParaRPr lang="ar-EG"/>
        </a:p>
      </dgm:t>
    </dgm:pt>
    <dgm:pt modelId="{1799E605-E968-4F11-8572-6C60B3042B4F}" type="pres">
      <dgm:prSet presAssocID="{E91E9938-CD74-469A-B45C-DC652816BE13}" presName="hierChild2" presStyleCnt="0"/>
      <dgm:spPr/>
    </dgm:pt>
    <dgm:pt modelId="{D79F80C8-978F-4D73-9CD3-D843DD1FE996}" type="pres">
      <dgm:prSet presAssocID="{E91E9938-CD74-469A-B45C-DC652816BE13}" presName="hierChild3" presStyleCnt="0"/>
      <dgm:spPr/>
    </dgm:pt>
  </dgm:ptLst>
  <dgm:cxnLst>
    <dgm:cxn modelId="{F05EB6D1-04B0-4069-96AE-FC17F32EF710}" type="presOf" srcId="{E91E9938-CD74-469A-B45C-DC652816BE13}" destId="{1A5B42B5-8A9A-4E20-9547-A017652F40F9}" srcOrd="1" destOrd="0" presId="urn:microsoft.com/office/officeart/2005/8/layout/orgChart1"/>
    <dgm:cxn modelId="{6A7BDD59-B8A4-49BD-81A0-FF0A1AB391B0}" type="presOf" srcId="{62BB5DB4-CF87-43F0-945B-D953F19ED561}" destId="{8F16335F-B17D-4815-8F1E-EDCE43589E1B}" srcOrd="0" destOrd="0" presId="urn:microsoft.com/office/officeart/2005/8/layout/orgChart1"/>
    <dgm:cxn modelId="{F523EE7B-556D-4E6D-8E80-D7F6A494B7B8}" type="presOf" srcId="{E91E9938-CD74-469A-B45C-DC652816BE13}" destId="{A8F2060D-4051-4F93-A6AC-D1B09952CFF3}" srcOrd="0" destOrd="0" presId="urn:microsoft.com/office/officeart/2005/8/layout/orgChart1"/>
    <dgm:cxn modelId="{F0A4CFF7-3A25-4686-B7B6-2A1654003246}" srcId="{62BB5DB4-CF87-43F0-945B-D953F19ED561}" destId="{E91E9938-CD74-469A-B45C-DC652816BE13}" srcOrd="0" destOrd="0" parTransId="{15A471F3-75BD-4E10-B6B1-01CD3FBAC3F7}" sibTransId="{04B62F73-2F0D-4022-902F-C9081FCDF0CE}"/>
    <dgm:cxn modelId="{96BC8D27-ED73-4D53-83D9-5D5552347161}" type="presParOf" srcId="{8F16335F-B17D-4815-8F1E-EDCE43589E1B}" destId="{E4894A70-6AF4-476D-B072-8B3C8DE17E9D}" srcOrd="0" destOrd="0" presId="urn:microsoft.com/office/officeart/2005/8/layout/orgChart1"/>
    <dgm:cxn modelId="{CCD68832-5C72-4C9F-BFBD-7CBF57E1F65A}" type="presParOf" srcId="{E4894A70-6AF4-476D-B072-8B3C8DE17E9D}" destId="{0C002D2E-60AA-405F-91EA-6F733CFF5794}" srcOrd="0" destOrd="0" presId="urn:microsoft.com/office/officeart/2005/8/layout/orgChart1"/>
    <dgm:cxn modelId="{56497026-C2D6-4339-B7DA-738BEB3FB24D}" type="presParOf" srcId="{0C002D2E-60AA-405F-91EA-6F733CFF5794}" destId="{A8F2060D-4051-4F93-A6AC-D1B09952CFF3}" srcOrd="0" destOrd="0" presId="urn:microsoft.com/office/officeart/2005/8/layout/orgChart1"/>
    <dgm:cxn modelId="{7649E8BE-84FF-45A2-A03F-082C3D7B0E71}" type="presParOf" srcId="{0C002D2E-60AA-405F-91EA-6F733CFF5794}" destId="{1A5B42B5-8A9A-4E20-9547-A017652F40F9}" srcOrd="1" destOrd="0" presId="urn:microsoft.com/office/officeart/2005/8/layout/orgChart1"/>
    <dgm:cxn modelId="{B7EAF06E-42E4-495D-AE14-3EBC9F68BCA7}" type="presParOf" srcId="{E4894A70-6AF4-476D-B072-8B3C8DE17E9D}" destId="{1799E605-E968-4F11-8572-6C60B3042B4F}" srcOrd="1" destOrd="0" presId="urn:microsoft.com/office/officeart/2005/8/layout/orgChart1"/>
    <dgm:cxn modelId="{0E06FDD6-C086-4969-82F2-1063372CCE17}" type="presParOf" srcId="{E4894A70-6AF4-476D-B072-8B3C8DE17E9D}" destId="{D79F80C8-978F-4D73-9CD3-D843DD1FE996}"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18F717D-DC51-4882-AF19-D302317184A0}"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pPr rtl="1"/>
          <a:endParaRPr lang="ar-EG"/>
        </a:p>
      </dgm:t>
    </dgm:pt>
    <dgm:pt modelId="{1C17D8D6-0CAB-4721-8F45-59B3E22FA32B}">
      <dgm:prSet/>
      <dgm:spPr/>
      <dgm:t>
        <a:bodyPr/>
        <a:lstStyle/>
        <a:p>
          <a:pPr rtl="1"/>
          <a:r>
            <a:rPr lang="ar-EG" dirty="0" smtClean="0"/>
            <a:t>وعندما يختار المصنف رقم التصنيف المناسب فان عليه أن يثبت ذلك في الأماكن المخصصة له وهي :</a:t>
          </a:r>
          <a:br>
            <a:rPr lang="ar-EG" dirty="0" smtClean="0"/>
          </a:br>
          <a:r>
            <a:rPr lang="ar-EG" dirty="0" smtClean="0"/>
            <a:t>1- كعب الكتاب .</a:t>
          </a:r>
          <a:br>
            <a:rPr lang="ar-EG" dirty="0" smtClean="0"/>
          </a:br>
          <a:r>
            <a:rPr lang="ar-EG" dirty="0" smtClean="0"/>
            <a:t>2- مداخل الفهرس سواء كان الفهرس يدويا او آليا .</a:t>
          </a:r>
          <a:br>
            <a:rPr lang="ar-EG" dirty="0" smtClean="0"/>
          </a:br>
          <a:r>
            <a:rPr lang="ar-EG" dirty="0" smtClean="0"/>
            <a:t>3- داخل الكتاب ( على ظهر صفحة العنوان ) .</a:t>
          </a:r>
          <a:br>
            <a:rPr lang="ar-EG" dirty="0" smtClean="0"/>
          </a:br>
          <a:r>
            <a:rPr lang="ar-EG" dirty="0" smtClean="0"/>
            <a:t>4- سجل المكتبة </a:t>
          </a:r>
          <a:endParaRPr lang="ar-EG" dirty="0"/>
        </a:p>
      </dgm:t>
    </dgm:pt>
    <dgm:pt modelId="{EE1B377D-0B58-4751-AB53-FB8BDAA2A0B3}" type="parTrans" cxnId="{99E7A402-AB02-4CF4-8679-DCD4BE20DE48}">
      <dgm:prSet/>
      <dgm:spPr/>
      <dgm:t>
        <a:bodyPr/>
        <a:lstStyle/>
        <a:p>
          <a:pPr rtl="1"/>
          <a:endParaRPr lang="ar-EG"/>
        </a:p>
      </dgm:t>
    </dgm:pt>
    <dgm:pt modelId="{88CAFF0A-D819-4469-89FF-BD037B49A5C7}" type="sibTrans" cxnId="{99E7A402-AB02-4CF4-8679-DCD4BE20DE48}">
      <dgm:prSet/>
      <dgm:spPr/>
      <dgm:t>
        <a:bodyPr/>
        <a:lstStyle/>
        <a:p>
          <a:pPr rtl="1"/>
          <a:endParaRPr lang="ar-EG"/>
        </a:p>
      </dgm:t>
    </dgm:pt>
    <dgm:pt modelId="{7EAFF990-46D9-4A7A-A2F6-459BFB07C802}" type="pres">
      <dgm:prSet presAssocID="{118F717D-DC51-4882-AF19-D302317184A0}" presName="CompostProcess" presStyleCnt="0">
        <dgm:presLayoutVars>
          <dgm:dir/>
          <dgm:resizeHandles val="exact"/>
        </dgm:presLayoutVars>
      </dgm:prSet>
      <dgm:spPr/>
      <dgm:t>
        <a:bodyPr/>
        <a:lstStyle/>
        <a:p>
          <a:pPr rtl="1"/>
          <a:endParaRPr lang="ar-EG"/>
        </a:p>
      </dgm:t>
    </dgm:pt>
    <dgm:pt modelId="{4AE82B1F-E8D0-474E-BE73-DF39F4D438FA}" type="pres">
      <dgm:prSet presAssocID="{118F717D-DC51-4882-AF19-D302317184A0}" presName="arrow" presStyleLbl="bgShp" presStyleIdx="0" presStyleCnt="1"/>
      <dgm:spPr/>
    </dgm:pt>
    <dgm:pt modelId="{9AC3BBD5-E5EF-49D1-BC79-2B3081960979}" type="pres">
      <dgm:prSet presAssocID="{118F717D-DC51-4882-AF19-D302317184A0}" presName="linearProcess" presStyleCnt="0"/>
      <dgm:spPr/>
    </dgm:pt>
    <dgm:pt modelId="{E9912DDF-B921-4FB1-A123-9AD924F8D1C0}" type="pres">
      <dgm:prSet presAssocID="{1C17D8D6-0CAB-4721-8F45-59B3E22FA32B}" presName="textNode" presStyleLbl="node1" presStyleIdx="0" presStyleCnt="1" custScaleY="182729">
        <dgm:presLayoutVars>
          <dgm:bulletEnabled val="1"/>
        </dgm:presLayoutVars>
      </dgm:prSet>
      <dgm:spPr/>
      <dgm:t>
        <a:bodyPr/>
        <a:lstStyle/>
        <a:p>
          <a:pPr rtl="1"/>
          <a:endParaRPr lang="ar-EG"/>
        </a:p>
      </dgm:t>
    </dgm:pt>
  </dgm:ptLst>
  <dgm:cxnLst>
    <dgm:cxn modelId="{F1063A1C-A152-4AE1-AE85-EEA34F66E57B}" type="presOf" srcId="{118F717D-DC51-4882-AF19-D302317184A0}" destId="{7EAFF990-46D9-4A7A-A2F6-459BFB07C802}" srcOrd="0" destOrd="0" presId="urn:microsoft.com/office/officeart/2005/8/layout/hProcess9"/>
    <dgm:cxn modelId="{99E7A402-AB02-4CF4-8679-DCD4BE20DE48}" srcId="{118F717D-DC51-4882-AF19-D302317184A0}" destId="{1C17D8D6-0CAB-4721-8F45-59B3E22FA32B}" srcOrd="0" destOrd="0" parTransId="{EE1B377D-0B58-4751-AB53-FB8BDAA2A0B3}" sibTransId="{88CAFF0A-D819-4469-89FF-BD037B49A5C7}"/>
    <dgm:cxn modelId="{6C178AE7-6C83-4BC7-975D-11986C48F64F}" type="presOf" srcId="{1C17D8D6-0CAB-4721-8F45-59B3E22FA32B}" destId="{E9912DDF-B921-4FB1-A123-9AD924F8D1C0}" srcOrd="0" destOrd="0" presId="urn:microsoft.com/office/officeart/2005/8/layout/hProcess9"/>
    <dgm:cxn modelId="{3FA153A8-451B-42BE-A2B4-70DBE00B1864}" type="presParOf" srcId="{7EAFF990-46D9-4A7A-A2F6-459BFB07C802}" destId="{4AE82B1F-E8D0-474E-BE73-DF39F4D438FA}" srcOrd="0" destOrd="0" presId="urn:microsoft.com/office/officeart/2005/8/layout/hProcess9"/>
    <dgm:cxn modelId="{7543975D-5361-4F7C-A3A6-6D36FAC55377}" type="presParOf" srcId="{7EAFF990-46D9-4A7A-A2F6-459BFB07C802}" destId="{9AC3BBD5-E5EF-49D1-BC79-2B3081960979}" srcOrd="1" destOrd="0" presId="urn:microsoft.com/office/officeart/2005/8/layout/hProcess9"/>
    <dgm:cxn modelId="{395CF330-E58C-4E09-BA83-BACFB3F2A936}" type="presParOf" srcId="{9AC3BBD5-E5EF-49D1-BC79-2B3081960979}" destId="{E9912DDF-B921-4FB1-A123-9AD924F8D1C0}" srcOrd="0"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5ACFD4-5FE1-4360-8CE4-B0BCB56CAB46}">
      <dsp:nvSpPr>
        <dsp:cNvPr id="0" name=""/>
        <dsp:cNvSpPr/>
      </dsp:nvSpPr>
      <dsp:spPr>
        <a:xfrm>
          <a:off x="72009" y="0"/>
          <a:ext cx="8532437" cy="53553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1">
            <a:lnSpc>
              <a:spcPct val="90000"/>
            </a:lnSpc>
            <a:spcBef>
              <a:spcPct val="0"/>
            </a:spcBef>
            <a:spcAft>
              <a:spcPct val="35000"/>
            </a:spcAft>
          </a:pPr>
          <a:r>
            <a:rPr lang="ar-EG" sz="1900" b="1" kern="1200" dirty="0" smtClean="0"/>
            <a:t>قبل البدء بالحديث عن أنظمة تصنيف محددة ، لابد من الإشارة إلى المبادئ عن أصول التصنيف العملي التي لا تخص واحد منها دون الآخر .</a:t>
          </a:r>
          <a:br>
            <a:rPr lang="ar-EG" sz="1900" b="1" kern="1200" dirty="0" smtClean="0"/>
          </a:br>
          <a:r>
            <a:rPr lang="ar-EG" sz="1900" b="1" kern="1200" dirty="0" smtClean="0"/>
            <a:t>والتصنيف العملي هو تعيين الأماكن المناسبة للكتاب في نظام التصنيف .</a:t>
          </a:r>
          <a:br>
            <a:rPr lang="ar-EG" sz="1900" b="1" kern="1200" dirty="0" smtClean="0"/>
          </a:br>
          <a:r>
            <a:rPr lang="ar-EG" sz="1900" b="1" kern="1200" dirty="0" smtClean="0"/>
            <a:t>وهذا يقتضي من المصنف أن يقرر الاتي:-</a:t>
          </a:r>
          <a:br>
            <a:rPr lang="ar-EG" sz="1900" b="1" kern="1200" dirty="0" smtClean="0"/>
          </a:br>
          <a:r>
            <a:rPr lang="ar-EG" sz="1900" b="1" kern="1200" dirty="0" smtClean="0"/>
            <a:t>1- تحديد موضوع الكتاب: يعتبر هذا البند من البنود المهمة والصعبة إذ أن عدم القدرة على تحديد الموضوع ستتسبب في أخطاء كثيرة لذا فان المعرفة العامة السليمة أساسية وضرورية للمصنف , ولكي يحدد المصنف موضوع الكتاب يمكن أن يسترشد  ويستعين بالوسائل التالية :</a:t>
          </a:r>
          <a:br>
            <a:rPr lang="ar-EG" sz="1900" b="1" kern="1200" dirty="0" smtClean="0"/>
          </a:br>
          <a:r>
            <a:rPr lang="ar-EG" sz="1900" b="1" kern="1200" dirty="0" smtClean="0"/>
            <a:t>أ‌. عنوان الكتاب.</a:t>
          </a:r>
          <a:br>
            <a:rPr lang="ar-EG" sz="1900" b="1" kern="1200" dirty="0" smtClean="0"/>
          </a:br>
          <a:r>
            <a:rPr lang="ar-EG" sz="1900" b="1" kern="1200" dirty="0" smtClean="0"/>
            <a:t>ب‌. قائمة المحتويات .</a:t>
          </a:r>
          <a:br>
            <a:rPr lang="ar-EG" sz="1900" b="1" kern="1200" dirty="0" smtClean="0"/>
          </a:br>
          <a:r>
            <a:rPr lang="ar-EG" sz="1900" b="1" kern="1200" dirty="0" smtClean="0"/>
            <a:t>ج‌. اسم المؤلف واختصاصه ومؤهلاته .</a:t>
          </a:r>
          <a:br>
            <a:rPr lang="ar-EG" sz="1900" b="1" kern="1200" dirty="0" smtClean="0"/>
          </a:br>
          <a:r>
            <a:rPr lang="ar-EG" sz="1900" b="1" kern="1200" dirty="0" smtClean="0"/>
            <a:t>د‌. قراءة مقدمة الكتاب .</a:t>
          </a:r>
          <a:br>
            <a:rPr lang="ar-EG" sz="1900" b="1" kern="1200" dirty="0" smtClean="0"/>
          </a:br>
          <a:r>
            <a:rPr lang="ar-EG" sz="1900" b="1" kern="1200" dirty="0" smtClean="0"/>
            <a:t>و‌. الكشاف .</a:t>
          </a:r>
          <a:br>
            <a:rPr lang="ar-EG" sz="1900" b="1" kern="1200" dirty="0" smtClean="0"/>
          </a:br>
          <a:r>
            <a:rPr lang="ar-EG" sz="1900" b="1" kern="1200" dirty="0" smtClean="0"/>
            <a:t>ز. المصادر المستخدمة في التأليف .</a:t>
          </a:r>
          <a:br>
            <a:rPr lang="ar-EG" sz="1900" b="1" kern="1200" dirty="0" smtClean="0"/>
          </a:br>
          <a:r>
            <a:rPr lang="ar-EG" sz="1900" b="1" kern="1200" dirty="0" smtClean="0"/>
            <a:t>ح‌. قراءة نصوص من الكتاب .</a:t>
          </a:r>
          <a:br>
            <a:rPr lang="ar-EG" sz="1900" b="1" kern="1200" dirty="0" smtClean="0"/>
          </a:br>
          <a:r>
            <a:rPr lang="ar-EG" sz="1900" b="1" kern="1200" dirty="0" smtClean="0"/>
            <a:t>ك‌. استشارة ذوي الاختصاص .</a:t>
          </a:r>
          <a:br>
            <a:rPr lang="ar-EG" sz="1900" b="1" kern="1200" dirty="0" smtClean="0"/>
          </a:br>
          <a:r>
            <a:rPr lang="ar-EG" sz="1900" b="1" kern="1200" dirty="0" smtClean="0"/>
            <a:t>2- بعد تحديد الموضوع لابد من البحث عن مكان هذا الموضوع في التسلسل الموضوعي في نظام التصنيف .</a:t>
          </a:r>
          <a:br>
            <a:rPr lang="ar-EG" sz="1900" b="1" kern="1200" dirty="0" smtClean="0"/>
          </a:br>
          <a:r>
            <a:rPr lang="ar-EG" sz="1900" b="1" kern="1200" dirty="0" smtClean="0"/>
            <a:t>3- ترجمة الموضوع إلى الرموز المناسبة ( رقم التصنيف ) .</a:t>
          </a:r>
          <a:br>
            <a:rPr lang="ar-EG" sz="1900" b="1" kern="1200" dirty="0" smtClean="0"/>
          </a:br>
          <a:endParaRPr lang="ar-EG" sz="1900" kern="1200" dirty="0"/>
        </a:p>
      </dsp:txBody>
      <dsp:txXfrm>
        <a:off x="72009" y="0"/>
        <a:ext cx="8532437" cy="535531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8F2060D-4051-4F93-A6AC-D1B09952CFF3}">
      <dsp:nvSpPr>
        <dsp:cNvPr id="0" name=""/>
        <dsp:cNvSpPr/>
      </dsp:nvSpPr>
      <dsp:spPr>
        <a:xfrm>
          <a:off x="1094" y="1104142"/>
          <a:ext cx="8962299" cy="66847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EG" sz="1800" b="1" kern="1200" dirty="0" smtClean="0"/>
            <a:t>الصفات العامة لنظام دوي العشري  :</a:t>
          </a:r>
          <a:br>
            <a:rPr lang="ar-EG" sz="1800" b="1" kern="1200" dirty="0" smtClean="0"/>
          </a:br>
          <a:r>
            <a:rPr lang="ar-EG" sz="1800" b="1" kern="1200" dirty="0" smtClean="0"/>
            <a:t>1- نظام عشري : الأصل في التسمية هو استخدام دوي للفاصلة العشرية . آلا أن كثيرا من المكتبيين أطلقوا عليه النظام العشري ( بفتح العين ) وذلك لان ديوي قسم المعرفة البشرية إلى عشرة أصول رئيسية وهي :</a:t>
          </a:r>
          <a:br>
            <a:rPr lang="ar-EG" sz="1800" b="1" kern="1200" dirty="0" smtClean="0"/>
          </a:br>
          <a:r>
            <a:rPr lang="ar-EG" sz="1800" b="1" kern="1200" dirty="0" smtClean="0"/>
            <a:t>000 المعارف العامة .</a:t>
          </a:r>
          <a:br>
            <a:rPr lang="ar-EG" sz="1800" b="1" kern="1200" dirty="0" smtClean="0"/>
          </a:br>
          <a:r>
            <a:rPr lang="ar-EG" sz="1800" b="1" kern="1200" dirty="0" smtClean="0"/>
            <a:t>100 الفلسفة وعلم النفس .</a:t>
          </a:r>
          <a:br>
            <a:rPr lang="ar-EG" sz="1800" b="1" kern="1200" dirty="0" smtClean="0"/>
          </a:br>
          <a:r>
            <a:rPr lang="ar-EG" sz="1800" b="1" kern="1200" dirty="0" smtClean="0"/>
            <a:t>200 الديانات .</a:t>
          </a:r>
          <a:br>
            <a:rPr lang="ar-EG" sz="1800" b="1" kern="1200" dirty="0" smtClean="0"/>
          </a:br>
          <a:r>
            <a:rPr lang="ar-EG" sz="1800" b="1" kern="1200" dirty="0" smtClean="0"/>
            <a:t>300 العلوم الاجتماعية.</a:t>
          </a:r>
          <a:br>
            <a:rPr lang="ar-EG" sz="1800" b="1" kern="1200" dirty="0" smtClean="0"/>
          </a:br>
          <a:r>
            <a:rPr lang="ar-EG" sz="1800" b="1" kern="1200" dirty="0" smtClean="0"/>
            <a:t>400 اللغات .</a:t>
          </a:r>
          <a:br>
            <a:rPr lang="ar-EG" sz="1800" b="1" kern="1200" dirty="0" smtClean="0"/>
          </a:br>
          <a:r>
            <a:rPr lang="ar-EG" sz="1800" b="1" kern="1200" dirty="0" smtClean="0"/>
            <a:t>500 العلوم البحته .</a:t>
          </a:r>
          <a:br>
            <a:rPr lang="ar-EG" sz="1800" b="1" kern="1200" dirty="0" smtClean="0"/>
          </a:br>
          <a:r>
            <a:rPr lang="ar-EG" sz="1800" b="1" kern="1200" dirty="0" smtClean="0"/>
            <a:t>600 التكنولوجيا والعلوم التطبيقية .</a:t>
          </a:r>
          <a:br>
            <a:rPr lang="ar-EG" sz="1800" b="1" kern="1200" dirty="0" smtClean="0"/>
          </a:br>
          <a:r>
            <a:rPr lang="ar-EG" sz="1800" b="1" kern="1200" dirty="0" smtClean="0"/>
            <a:t>700 الفنون .</a:t>
          </a:r>
          <a:br>
            <a:rPr lang="ar-EG" sz="1800" b="1" kern="1200" dirty="0" smtClean="0"/>
          </a:br>
          <a:r>
            <a:rPr lang="ar-EG" sz="1800" b="1" kern="1200" dirty="0" smtClean="0"/>
            <a:t>800 الآداب .</a:t>
          </a:r>
          <a:br>
            <a:rPr lang="ar-EG" sz="1800" b="1" kern="1200" dirty="0" smtClean="0"/>
          </a:br>
          <a:r>
            <a:rPr lang="ar-EG" sz="1800" b="1" kern="1200" dirty="0" smtClean="0"/>
            <a:t>900 التاريخ العام والجغرافية العامة والتراجم .</a:t>
          </a:r>
          <a:br>
            <a:rPr lang="ar-EG" sz="1800" b="1" kern="1200" dirty="0" smtClean="0"/>
          </a:br>
          <a:r>
            <a:rPr lang="ar-EG" sz="1800" b="1" kern="1200" dirty="0" smtClean="0"/>
            <a:t>ثم قسم ديوي كل اصل من هذه الأصول العشرة إلى عشرة أقسام فرعية أخرى واطلق عليها اسم الأقسام وهي مائة قسم ، بعد ذلك قسم ديوي كل قسم من الأقسام الفرعية المائة إلى عشرة أقسام أخرى اطلق عليها ( الفروع ) .</a:t>
          </a:r>
          <a:br>
            <a:rPr lang="ar-EG" sz="1800" b="1" kern="1200" dirty="0" smtClean="0"/>
          </a:br>
          <a:r>
            <a:rPr lang="ar-EG" sz="1800" b="1" kern="1200" dirty="0" smtClean="0"/>
            <a:t>2- التركيب الهرمي : نظام تصنيف ديوي نظام تصنيف هرمي رتبي أي انه يتدرج من العام إلى الخاص ، وان كل خطوة من خطوات التقسيم تتضح في الرمز بإضافة عدد جديد ، مثال ذلك :</a:t>
          </a:r>
          <a:br>
            <a:rPr lang="ar-EG" sz="1800" b="1" kern="1200" dirty="0" smtClean="0"/>
          </a:br>
          <a:r>
            <a:rPr lang="ar-EG" sz="1800" b="1" kern="1200" dirty="0" smtClean="0"/>
            <a:t>600 التكنولوجيا ( العلوم التطبيقية ) .</a:t>
          </a:r>
          <a:br>
            <a:rPr lang="ar-EG" sz="1800" b="1" kern="1200" dirty="0" smtClean="0"/>
          </a:br>
          <a:r>
            <a:rPr lang="ar-EG" sz="1800" b="1" kern="1200" dirty="0" smtClean="0"/>
            <a:t>620 الهندسة والعمليات المتصلة بها .</a:t>
          </a:r>
          <a:br>
            <a:rPr lang="ar-EG" sz="1800" b="1" kern="1200" dirty="0" smtClean="0"/>
          </a:br>
          <a:r>
            <a:rPr lang="ar-EG" sz="1800" b="1" kern="1200" dirty="0" smtClean="0"/>
            <a:t>621 الفيزياء التطبيقية .</a:t>
          </a:r>
          <a:br>
            <a:rPr lang="ar-EG" sz="1800" b="1" kern="1200" dirty="0" smtClean="0"/>
          </a:br>
          <a:r>
            <a:rPr lang="ar-EG" sz="1800" b="1" kern="1200" dirty="0" smtClean="0"/>
            <a:t>621,3 الهندسة الكهربائية والإلكترونية والكهرومغناطيسية وهندسة الاتصالات وهندسة الحاسوب وهندسة الضوء .</a:t>
          </a:r>
          <a:br>
            <a:rPr lang="ar-EG" sz="1800" b="1" kern="1200" dirty="0" smtClean="0"/>
          </a:br>
          <a:r>
            <a:rPr lang="ar-EG" sz="1800" b="1" kern="1200" dirty="0" smtClean="0"/>
            <a:t>621,38 الهندسة الإلكترونية وهندسة الاتصالات .</a:t>
          </a:r>
          <a:br>
            <a:rPr lang="ar-EG" sz="1800" b="1" kern="1200" dirty="0" smtClean="0"/>
          </a:br>
          <a:r>
            <a:rPr lang="ar-EG" sz="1800" b="1" kern="1200" dirty="0" smtClean="0"/>
            <a:t>621,388 هندسة التلفون .</a:t>
          </a:r>
          <a:br>
            <a:rPr lang="ar-EG" sz="1800" b="1" kern="1200" dirty="0" smtClean="0"/>
          </a:br>
          <a:r>
            <a:rPr lang="ar-EG" sz="1800" b="1" kern="1200" dirty="0" smtClean="0"/>
            <a:t>- نتبين من المثال السابق أن الهرمية في ديوي تظهر في الأرقام وكذلك في الموضوعات :</a:t>
          </a:r>
          <a:br>
            <a:rPr lang="ar-EG" sz="1800" b="1" kern="1200" dirty="0" smtClean="0"/>
          </a:br>
          <a:r>
            <a:rPr lang="ar-EG" sz="1800" b="1" kern="1200" dirty="0" smtClean="0"/>
            <a:t>أ‌. الهرمية في الأرقام : وتعني أن كل خطوة من خطوات التقسيم تتضح في الرمز بإضافة عدد جديد إلى الرقم الأصلي .</a:t>
          </a:r>
          <a:br>
            <a:rPr lang="ar-EG" sz="1800" b="1" kern="1200" dirty="0" smtClean="0"/>
          </a:br>
          <a:r>
            <a:rPr lang="ar-EG" sz="1800" b="1" kern="1200" dirty="0" smtClean="0"/>
            <a:t>ب‌. الهرمية في الموضوعات : وتعني أن كل موضوع في الترقيم الواحد المتتابع هو جزء من الموضوع الذي قبله ويبدأ من الموضوع العام إلى الموضوع الخاص .</a:t>
          </a:r>
          <a:endParaRPr lang="ar-EG" sz="1800" kern="1200" dirty="0"/>
        </a:p>
      </dsp:txBody>
      <dsp:txXfrm>
        <a:off x="1094" y="1104142"/>
        <a:ext cx="8962299" cy="668471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AE82B1F-E8D0-474E-BE73-DF39F4D438FA}">
      <dsp:nvSpPr>
        <dsp:cNvPr id="0" name=""/>
        <dsp:cNvSpPr/>
      </dsp:nvSpPr>
      <dsp:spPr>
        <a:xfrm>
          <a:off x="617219" y="0"/>
          <a:ext cx="6995160" cy="452596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912DDF-B921-4FB1-A123-9AD924F8D1C0}">
      <dsp:nvSpPr>
        <dsp:cNvPr id="0" name=""/>
        <dsp:cNvSpPr/>
      </dsp:nvSpPr>
      <dsp:spPr>
        <a:xfrm>
          <a:off x="270033" y="608932"/>
          <a:ext cx="7689532" cy="330809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rtl="1">
            <a:lnSpc>
              <a:spcPct val="90000"/>
            </a:lnSpc>
            <a:spcBef>
              <a:spcPct val="0"/>
            </a:spcBef>
            <a:spcAft>
              <a:spcPct val="35000"/>
            </a:spcAft>
          </a:pPr>
          <a:r>
            <a:rPr lang="ar-EG" sz="3400" kern="1200" dirty="0" smtClean="0"/>
            <a:t>وعندما يختار المصنف رقم التصنيف المناسب فان عليه أن يثبت ذلك في الأماكن المخصصة له وهي :</a:t>
          </a:r>
          <a:br>
            <a:rPr lang="ar-EG" sz="3400" kern="1200" dirty="0" smtClean="0"/>
          </a:br>
          <a:r>
            <a:rPr lang="ar-EG" sz="3400" kern="1200" dirty="0" smtClean="0"/>
            <a:t>1- كعب الكتاب .</a:t>
          </a:r>
          <a:br>
            <a:rPr lang="ar-EG" sz="3400" kern="1200" dirty="0" smtClean="0"/>
          </a:br>
          <a:r>
            <a:rPr lang="ar-EG" sz="3400" kern="1200" dirty="0" smtClean="0"/>
            <a:t>2- مداخل الفهرس سواء كان الفهرس يدويا او آليا .</a:t>
          </a:r>
          <a:br>
            <a:rPr lang="ar-EG" sz="3400" kern="1200" dirty="0" smtClean="0"/>
          </a:br>
          <a:r>
            <a:rPr lang="ar-EG" sz="3400" kern="1200" dirty="0" smtClean="0"/>
            <a:t>3- داخل الكتاب ( على ظهر صفحة العنوان ) .</a:t>
          </a:r>
          <a:br>
            <a:rPr lang="ar-EG" sz="3400" kern="1200" dirty="0" smtClean="0"/>
          </a:br>
          <a:r>
            <a:rPr lang="ar-EG" sz="3400" kern="1200" dirty="0" smtClean="0"/>
            <a:t>4- سجل المكتبة </a:t>
          </a:r>
          <a:endParaRPr lang="ar-EG" sz="3400" kern="1200" dirty="0"/>
        </a:p>
      </dsp:txBody>
      <dsp:txXfrm>
        <a:off x="270033" y="608932"/>
        <a:ext cx="7689532" cy="330809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5A95E1F-E6E1-4533-BBF9-D75779E9ADA2}" type="datetimeFigureOut">
              <a:rPr lang="ar-EG" smtClean="0"/>
              <a:pPr/>
              <a:t>30/07/1441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37323D9-6605-46BD-9119-5F4CD3582755}" type="slidenum">
              <a:rPr lang="ar-EG" smtClean="0"/>
              <a:pPr/>
              <a:t>‹#›</a:t>
            </a:fld>
            <a:endParaRPr lang="ar-EG"/>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111154-4D2E-4DA7-9A71-CC35F55B3056}" type="datetimeFigureOut">
              <a:rPr lang="ar-EG" smtClean="0"/>
              <a:pPr/>
              <a:t>30/07/1441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8BD11B3D-56E7-4B6C-9D0C-4E4CDCD59332}"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8111154-4D2E-4DA7-9A71-CC35F55B3056}" type="datetimeFigureOut">
              <a:rPr lang="ar-EG" smtClean="0"/>
              <a:pPr/>
              <a:t>30/07/1441</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BD11B3D-56E7-4B6C-9D0C-4E4CDCD59332}"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EG" b="1" dirty="0"/>
          </a:p>
        </p:txBody>
      </p:sp>
      <p:sp>
        <p:nvSpPr>
          <p:cNvPr id="3" name="Subtitle 2"/>
          <p:cNvSpPr>
            <a:spLocks noGrp="1"/>
          </p:cNvSpPr>
          <p:nvPr>
            <p:ph type="subTitle" idx="1"/>
          </p:nvPr>
        </p:nvSpPr>
        <p:spPr>
          <a:xfrm>
            <a:off x="1371600" y="3886200"/>
            <a:ext cx="6400800" cy="838944"/>
          </a:xfrm>
        </p:spPr>
        <p:txBody>
          <a:bodyPr/>
          <a:lstStyle/>
          <a:p>
            <a:endParaRPr lang="ar-EG" dirty="0">
              <a:solidFill>
                <a:srgbClr val="FF0000"/>
              </a:solidFill>
            </a:endParaRPr>
          </a:p>
        </p:txBody>
      </p:sp>
      <p:pic>
        <p:nvPicPr>
          <p:cNvPr id="1026" name="Picture 2" descr="C:\Users\in touch with toshi\Downloads\IMG-20200318-WA000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Rectangle 4"/>
          <p:cNvSpPr/>
          <p:nvPr/>
        </p:nvSpPr>
        <p:spPr>
          <a:xfrm>
            <a:off x="3995936" y="2276872"/>
            <a:ext cx="4464496" cy="2062103"/>
          </a:xfrm>
          <a:prstGeom prst="rect">
            <a:avLst/>
          </a:prstGeom>
        </p:spPr>
        <p:txBody>
          <a:bodyPr wrap="square">
            <a:spAutoFit/>
          </a:bodyPr>
          <a:lstStyle/>
          <a:p>
            <a:r>
              <a:rPr lang="ar-EG" dirty="0" smtClean="0">
                <a:solidFill>
                  <a:srgbClr val="FF0000"/>
                </a:solidFill>
              </a:rPr>
              <a:t> </a:t>
            </a:r>
            <a:r>
              <a:rPr lang="ar-EG" sz="2800" dirty="0" smtClean="0">
                <a:solidFill>
                  <a:schemeClr val="bg1"/>
                </a:solidFill>
              </a:rPr>
              <a:t>تصنيف ديوي العشري</a:t>
            </a:r>
          </a:p>
          <a:p>
            <a:r>
              <a:rPr lang="ar-EG" sz="2800" dirty="0" smtClean="0">
                <a:solidFill>
                  <a:schemeClr val="bg1"/>
                </a:solidFill>
              </a:rPr>
              <a:t>د.نهي بشير احمد عبد العال</a:t>
            </a:r>
          </a:p>
          <a:p>
            <a:endParaRPr lang="ar-EG" dirty="0" smtClean="0">
              <a:solidFill>
                <a:srgbClr val="FF0000"/>
              </a:solidFill>
            </a:endParaRPr>
          </a:p>
          <a:p>
            <a:endParaRPr lang="ar-EG" dirty="0" smtClean="0">
              <a:solidFill>
                <a:srgbClr val="FF0000"/>
              </a:solidFill>
            </a:endParaRPr>
          </a:p>
          <a:p>
            <a:endParaRPr lang="ar-EG" dirty="0" smtClean="0">
              <a:solidFill>
                <a:srgbClr val="FF0000"/>
              </a:solidFill>
            </a:endParaRPr>
          </a:p>
          <a:p>
            <a:endParaRPr lang="ar-EG" dirty="0"/>
          </a:p>
        </p:txBody>
      </p:sp>
      <p:sp>
        <p:nvSpPr>
          <p:cNvPr id="6" name="Rectangle 5"/>
          <p:cNvSpPr/>
          <p:nvPr/>
        </p:nvSpPr>
        <p:spPr>
          <a:xfrm>
            <a:off x="3670953" y="3244334"/>
            <a:ext cx="4717471" cy="954107"/>
          </a:xfrm>
          <a:prstGeom prst="rect">
            <a:avLst/>
          </a:prstGeom>
        </p:spPr>
        <p:txBody>
          <a:bodyPr wrap="square">
            <a:spAutoFit/>
          </a:bodyPr>
          <a:lstStyle/>
          <a:p>
            <a:pPr>
              <a:buNone/>
            </a:pPr>
            <a:r>
              <a:rPr lang="ar-EG" sz="2800" dirty="0" smtClean="0">
                <a:solidFill>
                  <a:schemeClr val="bg1"/>
                </a:solidFill>
              </a:rPr>
              <a:t>الفرقة الثانية </a:t>
            </a:r>
          </a:p>
          <a:p>
            <a:pPr>
              <a:buNone/>
            </a:pPr>
            <a:r>
              <a:rPr lang="ar-EG" sz="2800" dirty="0" smtClean="0">
                <a:solidFill>
                  <a:schemeClr val="bg1"/>
                </a:solidFill>
              </a:rPr>
              <a:t>قسم المكتبات والمعلومات</a:t>
            </a:r>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20000"/>
          </a:bodyPr>
          <a:lstStyle/>
          <a:p>
            <a:r>
              <a:rPr lang="ar-EG" dirty="0" smtClean="0"/>
              <a:t>امثلة</a:t>
            </a:r>
            <a:br>
              <a:rPr lang="ar-EG" dirty="0" smtClean="0"/>
            </a:br>
            <a:r>
              <a:rPr lang="ar-EG" dirty="0" smtClean="0"/>
              <a:t>علم البساتين 635</a:t>
            </a:r>
            <a:br>
              <a:rPr lang="ar-EG" dirty="0" smtClean="0"/>
            </a:br>
            <a:r>
              <a:rPr lang="ar-EG" dirty="0" smtClean="0"/>
              <a:t>دورية في علم البساتين 635.05</a:t>
            </a:r>
            <a:br>
              <a:rPr lang="ar-EG" dirty="0" smtClean="0"/>
            </a:br>
            <a:r>
              <a:rPr lang="ar-EG" dirty="0" smtClean="0"/>
              <a:t>التأمين الاجتماعي 368.4</a:t>
            </a:r>
            <a:br>
              <a:rPr lang="ar-EG" dirty="0" smtClean="0"/>
            </a:br>
            <a:r>
              <a:rPr lang="ar-EG" dirty="0" smtClean="0"/>
              <a:t>معجم في التأمين الاجتماعي 368.403</a:t>
            </a:r>
            <a:br>
              <a:rPr lang="ar-EG" dirty="0" smtClean="0"/>
            </a:br>
            <a:r>
              <a:rPr lang="ar-EG" dirty="0" smtClean="0"/>
              <a:t/>
            </a:r>
            <a:br>
              <a:rPr lang="ar-EG" dirty="0" smtClean="0"/>
            </a:br>
            <a:r>
              <a:rPr lang="ar-EG" dirty="0" smtClean="0"/>
              <a:t>* إذا كان رقم الأساس ينتهي بصفر يضاف إليه التقسيم الموحد بعد حذف صفر التقسيم الموحد</a:t>
            </a:r>
            <a:br>
              <a:rPr lang="ar-EG" dirty="0" smtClean="0"/>
            </a:br>
            <a:r>
              <a:rPr lang="ar-EG" dirty="0" smtClean="0"/>
              <a:t>أمثلة</a:t>
            </a:r>
            <a:br>
              <a:rPr lang="ar-EG" dirty="0" smtClean="0"/>
            </a:br>
            <a:r>
              <a:rPr lang="ar-EG" dirty="0" smtClean="0"/>
              <a:t>الدين الإسلامي 210</a:t>
            </a:r>
            <a:br>
              <a:rPr lang="ar-EG" dirty="0" smtClean="0"/>
            </a:br>
            <a:r>
              <a:rPr lang="ar-EG" dirty="0" smtClean="0"/>
              <a:t>دائرة المعارف الإسلامية 210.3</a:t>
            </a:r>
            <a:br>
              <a:rPr lang="ar-EG" dirty="0" smtClean="0"/>
            </a:br>
            <a:r>
              <a:rPr lang="ar-EG" dirty="0" smtClean="0"/>
              <a:t>التربية 370</a:t>
            </a:r>
            <a:br>
              <a:rPr lang="ar-EG" dirty="0" smtClean="0"/>
            </a:br>
            <a:r>
              <a:rPr lang="ar-EG" dirty="0" smtClean="0"/>
              <a:t>فلسفة التربية 370.1</a:t>
            </a:r>
            <a:endParaRPr lang="ar-E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7500" lnSpcReduction="20000"/>
          </a:bodyPr>
          <a:lstStyle/>
          <a:p>
            <a:r>
              <a:rPr lang="ar-EG" dirty="0" smtClean="0"/>
              <a:t>* إذا كان رقم الأساس ينتهي بصفرين يضاف إليه التقسيم الموحد بعد حذف صفر التقسيم الموحد وصفر آخر من رقم الأساس</a:t>
            </a:r>
            <a:br>
              <a:rPr lang="ar-EG" dirty="0" smtClean="0"/>
            </a:br>
            <a:r>
              <a:rPr lang="ar-EG" dirty="0" smtClean="0"/>
              <a:t>أمثلة</a:t>
            </a:r>
            <a:br>
              <a:rPr lang="ar-EG" dirty="0" smtClean="0"/>
            </a:br>
            <a:r>
              <a:rPr lang="ar-EG" dirty="0" smtClean="0"/>
              <a:t>الفلسفة 100</a:t>
            </a:r>
            <a:br>
              <a:rPr lang="ar-EG" dirty="0" smtClean="0"/>
            </a:br>
            <a:r>
              <a:rPr lang="ar-EG" dirty="0" smtClean="0"/>
              <a:t>الموسوعة الفلسفية 103</a:t>
            </a:r>
            <a:br>
              <a:rPr lang="ar-EG" dirty="0" smtClean="0"/>
            </a:br>
            <a:r>
              <a:rPr lang="ar-EG" dirty="0" smtClean="0"/>
              <a:t/>
            </a:r>
            <a:br>
              <a:rPr lang="ar-EG" dirty="0" smtClean="0"/>
            </a:br>
            <a:r>
              <a:rPr lang="ar-EG" dirty="0" smtClean="0"/>
              <a:t>التكنولوجيا 600</a:t>
            </a:r>
            <a:br>
              <a:rPr lang="ar-EG" dirty="0" smtClean="0"/>
            </a:br>
            <a:r>
              <a:rPr lang="ar-EG" dirty="0" smtClean="0"/>
              <a:t>موسوعة تكنولوجية 603</a:t>
            </a:r>
            <a:br>
              <a:rPr lang="ar-EG" dirty="0" smtClean="0"/>
            </a:br>
            <a:r>
              <a:rPr lang="ar-EG" dirty="0" smtClean="0"/>
              <a:t/>
            </a:r>
            <a:br>
              <a:rPr lang="ar-EG" dirty="0" smtClean="0"/>
            </a:br>
            <a:r>
              <a:rPr lang="ar-EG" dirty="0" smtClean="0"/>
              <a:t>* يجوز عند الضرورة استخدام أكثر من تقسيم موحد للوعاء الواحد في الموضوع الواحد</a:t>
            </a:r>
            <a:br>
              <a:rPr lang="ar-EG" dirty="0" smtClean="0"/>
            </a:br>
            <a:r>
              <a:rPr lang="ar-EG" dirty="0" smtClean="0"/>
              <a:t>أمثلة</a:t>
            </a:r>
            <a:br>
              <a:rPr lang="ar-EG" dirty="0" smtClean="0"/>
            </a:br>
            <a:r>
              <a:rPr lang="ar-EG" dirty="0" smtClean="0"/>
              <a:t>الاقتصاد 330</a:t>
            </a:r>
            <a:br>
              <a:rPr lang="ar-EG" dirty="0" smtClean="0"/>
            </a:br>
            <a:r>
              <a:rPr lang="ar-EG" dirty="0" smtClean="0"/>
              <a:t>موجز تاريخ الاقتصاد 330.902</a:t>
            </a:r>
            <a:endParaRPr lang="ar-E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r>
              <a:rPr lang="ar-EG" dirty="0" smtClean="0"/>
              <a:t>موجز تاريخ الدين الإسلامي</a:t>
            </a:r>
            <a:br>
              <a:rPr lang="ar-EG" dirty="0" smtClean="0"/>
            </a:br>
            <a:r>
              <a:rPr lang="ar-EG" dirty="0" smtClean="0"/>
              <a:t>الدين الإسلامي 210</a:t>
            </a:r>
            <a:br>
              <a:rPr lang="ar-EG" dirty="0" smtClean="0"/>
            </a:br>
            <a:r>
              <a:rPr lang="ar-EG" dirty="0" smtClean="0"/>
              <a:t>المعالجة التاريخية 09</a:t>
            </a:r>
            <a:br>
              <a:rPr lang="ar-EG" dirty="0" smtClean="0"/>
            </a:br>
            <a:r>
              <a:rPr lang="ar-EG" dirty="0" smtClean="0"/>
              <a:t>تاريخ الدين الإسلامي 210.9 ( بعد حذف صفر التقسيمات الموحدة)</a:t>
            </a:r>
            <a:br>
              <a:rPr lang="ar-EG" dirty="0" smtClean="0"/>
            </a:br>
            <a:r>
              <a:rPr lang="ar-EG" dirty="0" smtClean="0"/>
              <a:t>موجزات 02</a:t>
            </a:r>
            <a:br>
              <a:rPr lang="ar-EG" dirty="0" smtClean="0"/>
            </a:br>
            <a:r>
              <a:rPr lang="ar-EG" dirty="0" smtClean="0"/>
              <a:t>موجز تاريخ الدين الإسلامي 210.902</a:t>
            </a:r>
            <a:br>
              <a:rPr lang="ar-EG" dirty="0" smtClean="0"/>
            </a:br>
            <a:endParaRPr lang="ar-E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0000" lnSpcReduction="20000"/>
          </a:bodyPr>
          <a:lstStyle/>
          <a:p>
            <a:r>
              <a:rPr lang="ar-EG" dirty="0" smtClean="0"/>
              <a:t>استخدام صفرين في التقسيمات الموحدة</a:t>
            </a:r>
            <a:br>
              <a:rPr lang="ar-EG" dirty="0" smtClean="0"/>
            </a:br>
            <a:r>
              <a:rPr lang="ar-EG" dirty="0" smtClean="0"/>
              <a:t>لسبب أو لآخر يحدث أحيانا أن يتضمن تصنيف ديوي العشري تعليمات خاصة باستخدام أكثر من صفر للتقسيمات الموحدة وكقاعدة عامة لا ينبغي استخدام أكثر من صفر واحد إلا إذا كان هناك ما ينص على ذلك وتأتي مثل هذه التعليمات مع الموضوع ذاته وتعتبر قراءتها هامة وضرورية بالنسبة للمصنف وتتطلب منه بعد تركيب الرقم المطلوب الرجوع دائما إلى الجداول للتأكد من الرقم المركب لا يشغله موضوع آخر فيها 0</a:t>
            </a:r>
            <a:br>
              <a:rPr lang="ar-EG" dirty="0" smtClean="0"/>
            </a:br>
            <a:r>
              <a:rPr lang="ar-EG" dirty="0" smtClean="0"/>
              <a:t>مثال</a:t>
            </a:r>
            <a:br>
              <a:rPr lang="ar-EG" dirty="0" smtClean="0"/>
            </a:br>
            <a:r>
              <a:rPr lang="ar-EG" dirty="0" smtClean="0"/>
              <a:t>القطط 636.8</a:t>
            </a:r>
            <a:br>
              <a:rPr lang="ar-EG" dirty="0" smtClean="0"/>
            </a:br>
            <a:r>
              <a:rPr lang="ar-EG" dirty="0" smtClean="0"/>
              <a:t>معجم القطط 636.8003</a:t>
            </a:r>
            <a:br>
              <a:rPr lang="ar-EG" dirty="0" smtClean="0"/>
            </a:br>
            <a:r>
              <a:rPr lang="ar-EG" dirty="0" smtClean="0"/>
              <a:t>وليس 636.803 كما هو معروف بإتباع القاعدة ويرجع السبب إلى وجود تعليمات عند رقم الموضوع (قطط) تنص على أن التقسيمات الموحدة بالنسبة له تشغل الأرقام من 636.8001 إلى 636.8009 حيث أن الأرقام من 636.801 إلى 636.809 مشغولة بتقسيمات أخرى خاصة بموضوع القطط كمظهرها والعناية بها0</a:t>
            </a:r>
            <a:endParaRPr lang="ar-E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04665"/>
            <a:ext cx="7772400" cy="2016223"/>
          </a:xfrm>
        </p:spPr>
        <p:txBody>
          <a:bodyPr/>
          <a:lstStyle/>
          <a:p>
            <a:endParaRPr lang="ar-EG" dirty="0"/>
          </a:p>
        </p:txBody>
      </p:sp>
      <p:sp>
        <p:nvSpPr>
          <p:cNvPr id="3" name="Subtitle 2"/>
          <p:cNvSpPr>
            <a:spLocks noGrp="1"/>
          </p:cNvSpPr>
          <p:nvPr>
            <p:ph type="subTitle" idx="1"/>
          </p:nvPr>
        </p:nvSpPr>
        <p:spPr>
          <a:xfrm>
            <a:off x="1371600" y="2852936"/>
            <a:ext cx="6400800" cy="2785864"/>
          </a:xfrm>
        </p:spPr>
        <p:txBody>
          <a:bodyPr>
            <a:normAutofit fontScale="55000" lnSpcReduction="20000"/>
          </a:bodyPr>
          <a:lstStyle/>
          <a:p>
            <a:r>
              <a:rPr lang="ar-EG" b="1" dirty="0" smtClean="0"/>
              <a:t>مثال آخر</a:t>
            </a:r>
            <a:br>
              <a:rPr lang="ar-EG" b="1" dirty="0" smtClean="0"/>
            </a:br>
            <a:r>
              <a:rPr lang="ar-EG" b="1" dirty="0" smtClean="0"/>
              <a:t>الأزياء 391</a:t>
            </a:r>
            <a:br>
              <a:rPr lang="ar-EG" b="1" dirty="0" smtClean="0"/>
            </a:br>
            <a:r>
              <a:rPr lang="ar-EG" b="1" dirty="0" smtClean="0"/>
              <a:t>نماذج مصورة للأزياء 391.0022</a:t>
            </a:r>
            <a:br>
              <a:rPr lang="ar-EG" b="1" dirty="0" smtClean="0"/>
            </a:br>
            <a:r>
              <a:rPr lang="ar-EG" b="1" dirty="0" smtClean="0"/>
              <a:t>والسبب في استخدام صفرين هنا يرجع إلى أن الأرقام من 391.01 391.05 مشغولة بتقسيمات أخرى خاصة للأزياء للفئات المحددة من الناس ومنها 391.022 أزياء الملوك فحتى لا تتماثل الأرقام وتكون هناك دلالتان مختلتان للرقم فإن تصنيف ديوي يستخدم صفرين للتعبير عن استخدام التقسيم الموحد لذلك 391.022 أزياء الملوك بينما 391.0022 نماذج مصورة لأزياء الملوك</a:t>
            </a:r>
            <a:br>
              <a:rPr lang="ar-EG" b="1" dirty="0" smtClean="0"/>
            </a:br>
            <a:r>
              <a:rPr lang="ar-EG" b="1" dirty="0" smtClean="0"/>
              <a:t>أما إذا تصادف وجود التقسيم مع نماذج مصورة لأزياء الملوك فالرقم يصبح 391.022022 ويكون واضحا لدى المصنف أن الإضافة الأخيرة (022 - ) تدل على التقسيم الموحد</a:t>
            </a:r>
            <a:endParaRPr lang="ar-EG"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1"/>
            <a:ext cx="7772400" cy="792087"/>
          </a:xfrm>
        </p:spPr>
        <p:txBody>
          <a:bodyPr/>
          <a:lstStyle/>
          <a:p>
            <a:endParaRPr lang="ar-EG" dirty="0"/>
          </a:p>
        </p:txBody>
      </p:sp>
      <p:sp>
        <p:nvSpPr>
          <p:cNvPr id="3" name="Subtitle 2"/>
          <p:cNvSpPr>
            <a:spLocks noGrp="1"/>
          </p:cNvSpPr>
          <p:nvPr>
            <p:ph type="subTitle" idx="1"/>
          </p:nvPr>
        </p:nvSpPr>
        <p:spPr>
          <a:xfrm>
            <a:off x="323528" y="1700808"/>
            <a:ext cx="8352928" cy="4752528"/>
          </a:xfrm>
        </p:spPr>
        <p:txBody>
          <a:bodyPr>
            <a:normAutofit fontScale="70000" lnSpcReduction="20000"/>
          </a:bodyPr>
          <a:lstStyle/>
          <a:p>
            <a:r>
              <a:rPr lang="ar-EG" dirty="0" smtClean="0"/>
              <a:t>استخدام ثلاثة أصفار في التقسيمات الموحدة</a:t>
            </a:r>
            <a:br>
              <a:rPr lang="ar-EG" dirty="0" smtClean="0"/>
            </a:br>
            <a:r>
              <a:rPr lang="ar-EG" dirty="0" smtClean="0"/>
              <a:t>لنفس السبب السابق ونظرا لافتقار التصنيف العشري إلى دلالات الأوجه تشير التعليمات التي ترد مع بعض أرقام الموضوعات في الجداول إلى ضرورة استخدام ثلاثة أصفار للتقسيمات الموحدة بدلا من صفر واحد0</a:t>
            </a:r>
            <a:br>
              <a:rPr lang="ar-EG" dirty="0" smtClean="0"/>
            </a:br>
            <a:r>
              <a:rPr lang="ar-EG" dirty="0" smtClean="0"/>
              <a:t>مثال</a:t>
            </a:r>
            <a:br>
              <a:rPr lang="ar-EG" dirty="0" smtClean="0"/>
            </a:br>
            <a:r>
              <a:rPr lang="ar-EG" dirty="0" smtClean="0"/>
              <a:t>طب الأطفال 618.92</a:t>
            </a:r>
            <a:br>
              <a:rPr lang="ar-EG" dirty="0" smtClean="0"/>
            </a:br>
            <a:r>
              <a:rPr lang="ar-EG" dirty="0" smtClean="0"/>
              <a:t>دورية في طب الأطفال 618.920005</a:t>
            </a:r>
            <a:br>
              <a:rPr lang="ar-EG" dirty="0" smtClean="0"/>
            </a:br>
            <a:r>
              <a:rPr lang="ar-EG" dirty="0" smtClean="0"/>
              <a:t>وليس 618.9205 كما هو متعارف بإتباع القاعدة والسبب أن الأرقام من 618.9201 إلى618.9209 مشغولة بتقسيمات أخرى خاصة بطب الأطفال مثل طب الأطفال حديثي الولادة والمبتسرين 00 الخ وأن الأرقام من 618.92001 إلى 618.92009 مشغولة هي الأخرى بالمظاهر العامة لطب الأطفال ومما سبق يتضح للمصنف أن استخدام أكثر من صفر واحد فقط للتقسيمات الموحدة يعد من قبيل الاستثناء وأن القاعدة العامة التي تسري على معظم الموضوعات الواردة في جداول التصنيف تتطلب استخدام صفر واحد فقط لذلك يجب على المصنف ألا يكتفي بتطبيق القواعد العامة سالفة الذكر عند تركيب الأرقام وإنما عليه أيضا أن يكون واعيا وأن يستشير الجداول في كل مرة يقوم فيها بالتصنيف </a:t>
            </a:r>
            <a:endParaRPr lang="ar-EG"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476673"/>
            <a:ext cx="7772400" cy="576064"/>
          </a:xfrm>
        </p:spPr>
        <p:txBody>
          <a:bodyPr>
            <a:normAutofit fontScale="90000"/>
          </a:bodyPr>
          <a:lstStyle/>
          <a:p>
            <a:endParaRPr lang="ar-EG" dirty="0"/>
          </a:p>
        </p:txBody>
      </p:sp>
      <p:sp>
        <p:nvSpPr>
          <p:cNvPr id="3" name="Subtitle 2"/>
          <p:cNvSpPr>
            <a:spLocks noGrp="1"/>
          </p:cNvSpPr>
          <p:nvPr>
            <p:ph type="subTitle" idx="1"/>
          </p:nvPr>
        </p:nvSpPr>
        <p:spPr>
          <a:xfrm>
            <a:off x="611560" y="1196752"/>
            <a:ext cx="8136904" cy="5184576"/>
          </a:xfrm>
        </p:spPr>
        <p:txBody>
          <a:bodyPr>
            <a:normAutofit fontScale="55000" lnSpcReduction="20000"/>
          </a:bodyPr>
          <a:lstStyle/>
          <a:p>
            <a:r>
              <a:rPr lang="ar-EG" dirty="0" smtClean="0"/>
              <a:t>القواعد العامة للتصنيف</a:t>
            </a:r>
            <a:br>
              <a:rPr lang="ar-EG" dirty="0" smtClean="0"/>
            </a:br>
            <a:r>
              <a:rPr lang="ar-EG" dirty="0" smtClean="0"/>
              <a:t>1- ضع الوعاء حيث يتحقق من وضعه أعظم فائدة</a:t>
            </a:r>
            <a:br>
              <a:rPr lang="ar-EG" dirty="0" smtClean="0"/>
            </a:br>
            <a:r>
              <a:rPr lang="ar-EG" dirty="0" smtClean="0"/>
              <a:t>2- صنف بالموضوع أولا ثم بالشكل فيما عدا الموضوعات الشكلية حيث يصبح الشكل هو الأساس</a:t>
            </a:r>
            <a:br>
              <a:rPr lang="ar-EG" dirty="0" smtClean="0"/>
            </a:br>
            <a:r>
              <a:rPr lang="ar-EG" dirty="0" smtClean="0"/>
              <a:t>3- صنف الوعاء تحت الرأس المحدد الذي يشتمل على ذلك النوع من الأوعية</a:t>
            </a:r>
            <a:br>
              <a:rPr lang="ar-EG" dirty="0" smtClean="0"/>
            </a:br>
            <a:r>
              <a:rPr lang="ar-EG" dirty="0" smtClean="0"/>
              <a:t>4- عندما يعالج الوعاء موضوعين صنف الوعاء مع الموضوع الرئيسي والمعالج معالجة كاملة</a:t>
            </a:r>
            <a:br>
              <a:rPr lang="ar-EG" dirty="0" smtClean="0"/>
            </a:br>
            <a:r>
              <a:rPr lang="ar-EG" dirty="0" smtClean="0"/>
              <a:t>5- في حالة ما إذا كانت المعالجة متساوية للموضوعين ولا يؤثر أحدهما في الآخر صنف الوعاء في الموضوع الذي ورد أولا في الجداول الرئيسية تطبيقا لقاعدة الأول من اثنين</a:t>
            </a:r>
            <a:br>
              <a:rPr lang="ar-EG" dirty="0" smtClean="0"/>
            </a:br>
            <a:r>
              <a:rPr lang="ar-EG" dirty="0" smtClean="0"/>
              <a:t>6- عندما يعالج الوعاء 3 موضوعات أو أكثر والتي تكون كلها تقسيمات فرعية لموضوع واسع صنف العمل مع رقم الموضوع الواسع الذي يشملهم جميعا 0</a:t>
            </a:r>
            <a:br>
              <a:rPr lang="ar-EG" dirty="0" smtClean="0"/>
            </a:br>
            <a:r>
              <a:rPr lang="ar-EG" dirty="0" smtClean="0"/>
              <a:t>7- عندما يعالج الوعاء 3موضوعات وهذه الموضوعات غير مترابطة نتبع أحد الطرق التالية</a:t>
            </a:r>
            <a:br>
              <a:rPr lang="ar-EG" dirty="0" smtClean="0"/>
            </a:br>
            <a:r>
              <a:rPr lang="ar-EG" dirty="0" smtClean="0"/>
              <a:t>1- إما أن نصنف حسب الموضوع الأكثر شمولا ومعالج معالجة كاملة</a:t>
            </a:r>
            <a:br>
              <a:rPr lang="ar-EG" dirty="0" smtClean="0"/>
            </a:br>
            <a:r>
              <a:rPr lang="ar-EG" dirty="0" smtClean="0"/>
              <a:t>2- أو يصنف حسب الموضوع الذي ورد أولا في الجداول الرئيسية</a:t>
            </a:r>
            <a:br>
              <a:rPr lang="ar-EG" dirty="0" smtClean="0"/>
            </a:br>
            <a:r>
              <a:rPr lang="ar-EG" dirty="0" smtClean="0"/>
              <a:t>3- أو يصنف حسب جمهور المستفيدين من المكتبة</a:t>
            </a:r>
            <a:br>
              <a:rPr lang="ar-EG" dirty="0" smtClean="0"/>
            </a:br>
            <a:r>
              <a:rPr lang="ar-EG" dirty="0" smtClean="0"/>
              <a:t>8- عندما يعالج الوعاء أكثر من ثلاثة وهذه الموضوعات غير مترابطة يصنف في رتبة المعارف العامة بين رقم 080-089</a:t>
            </a:r>
            <a:br>
              <a:rPr lang="ar-EG" dirty="0" smtClean="0"/>
            </a:br>
            <a:r>
              <a:rPr lang="ar-EG" dirty="0" smtClean="0"/>
              <a:t>9- عندما لاتجد مكانا لموضوع الوعاء المراد تصنيفه في جداول التصنيف اختر أقرب مكان له في الجداول وضعه فيه</a:t>
            </a:r>
            <a:br>
              <a:rPr lang="ar-EG" dirty="0" smtClean="0"/>
            </a:br>
            <a:r>
              <a:rPr lang="ar-EG" dirty="0" smtClean="0"/>
              <a:t>10- عندما يعالج الوعاء موضوعا محددا بمنطقة جغرافية صنفه تحت الموضوع أولا ثم المعالجة المكانية </a:t>
            </a:r>
            <a:br>
              <a:rPr lang="ar-EG" dirty="0" smtClean="0"/>
            </a:br>
            <a:r>
              <a:rPr lang="ar-EG" dirty="0" smtClean="0"/>
              <a:t/>
            </a:r>
            <a:br>
              <a:rPr lang="ar-EG" dirty="0" smtClean="0"/>
            </a:br>
            <a:endParaRPr lang="ar-EG"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62500" lnSpcReduction="20000"/>
          </a:bodyPr>
          <a:lstStyle/>
          <a:p>
            <a:r>
              <a:rPr lang="ar-EG" dirty="0" smtClean="0"/>
              <a:t>تصنيف الببليوجرافيات والفهارس والكشافات الموضوعية</a:t>
            </a:r>
            <a:br>
              <a:rPr lang="ar-EG" dirty="0" smtClean="0"/>
            </a:br>
            <a:r>
              <a:rPr lang="ar-EG" dirty="0" smtClean="0"/>
              <a:t>***********************</a:t>
            </a:r>
          </a:p>
          <a:p>
            <a:r>
              <a:rPr lang="ar-EG" dirty="0" smtClean="0"/>
              <a:t/>
            </a:r>
            <a:br>
              <a:rPr lang="ar-EG" dirty="0" smtClean="0"/>
            </a:br>
            <a:r>
              <a:rPr lang="ar-EG" dirty="0" smtClean="0"/>
              <a:t>تستأثر الببليوجرافيات والفهارس والكشافات الموضوعية دون غيرها من المواد ودون غيرها كمن الموضوعات التي يمكن ربطها بالتقسيمات الموحدة بمعالجة خاصة في تصنيف ديوي العشري ولتصنيف هذه الأوعية يتبع المصنف إحدى الطريقتين التاليتين</a:t>
            </a:r>
            <a:br>
              <a:rPr lang="ar-EG" dirty="0" smtClean="0"/>
            </a:br>
            <a:r>
              <a:rPr lang="ar-EG" dirty="0" smtClean="0"/>
              <a:t>الطريقة الأولى: هي إضافة التقسيم الموحد (016- ) الدال على الببليوجرافيات والفهارس والكشافات الموضوعية إلى نهاية رقم الموضوع مع تطبيق قواعد استخدام التقسيمات الموحدة ( هذه الطريقة تناسب المكتبات الكبيرة )</a:t>
            </a:r>
            <a:br>
              <a:rPr lang="ar-EG" dirty="0" smtClean="0"/>
            </a:br>
            <a:r>
              <a:rPr lang="ar-EG" dirty="0" smtClean="0"/>
              <a:t>أمثلة</a:t>
            </a:r>
            <a:br>
              <a:rPr lang="ar-EG" dirty="0" smtClean="0"/>
            </a:br>
            <a:r>
              <a:rPr lang="ar-EG" dirty="0" smtClean="0"/>
              <a:t>التأمين 368</a:t>
            </a:r>
            <a:br>
              <a:rPr lang="ar-EG" dirty="0" smtClean="0"/>
            </a:br>
            <a:r>
              <a:rPr lang="ar-EG" dirty="0" smtClean="0"/>
              <a:t>قائمة ببليوجرافية في التأمين 368.016</a:t>
            </a:r>
            <a:br>
              <a:rPr lang="ar-EG" dirty="0" smtClean="0"/>
            </a:br>
            <a:r>
              <a:rPr lang="ar-EG" dirty="0" smtClean="0"/>
              <a:t/>
            </a:r>
            <a:br>
              <a:rPr lang="ar-EG" dirty="0" smtClean="0"/>
            </a:br>
            <a:r>
              <a:rPr lang="ar-EG" dirty="0" smtClean="0"/>
              <a:t>علم المكتبات 020</a:t>
            </a:r>
            <a:br>
              <a:rPr lang="ar-EG" dirty="0" smtClean="0"/>
            </a:br>
            <a:r>
              <a:rPr lang="ar-EG" dirty="0" smtClean="0"/>
              <a:t>قائمة ببليوجرافية في علم المكتبات 020.16</a:t>
            </a:r>
            <a:br>
              <a:rPr lang="ar-EG" dirty="0" smtClean="0"/>
            </a:br>
            <a:r>
              <a:rPr lang="ar-EG" dirty="0" smtClean="0"/>
              <a:t>العلوم الزراعية 630</a:t>
            </a:r>
            <a:br>
              <a:rPr lang="ar-EG" dirty="0" smtClean="0"/>
            </a:br>
            <a:r>
              <a:rPr lang="ar-EG" dirty="0" smtClean="0"/>
              <a:t>كشاف العلوم الزراعية 630.16</a:t>
            </a:r>
            <a:endParaRPr lang="ar-E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20000"/>
          </a:bodyPr>
          <a:lstStyle/>
          <a:p>
            <a:r>
              <a:rPr lang="ar-EG" dirty="0" smtClean="0"/>
              <a:t>الطريقة الثانية : هي طريقة تجميع الببليوجرافيات في مكان واحد وهذه الطريقة تناسب المكتبات الصغيرة وهي سائدة في المكتبات المدرسية حيث يكون عددها قليل</a:t>
            </a:r>
            <a:br>
              <a:rPr lang="ar-EG" dirty="0" smtClean="0"/>
            </a:br>
            <a:r>
              <a:rPr lang="ar-EG" dirty="0" smtClean="0"/>
              <a:t>تتمثل هذه الطريقة في إضافة رقم الموضوع الذي تتناوله الببليوجرافية إلى نهاية رقم الأساس 016</a:t>
            </a:r>
            <a:br>
              <a:rPr lang="ar-EG" dirty="0" smtClean="0"/>
            </a:br>
            <a:r>
              <a:rPr lang="ar-EG" dirty="0" smtClean="0"/>
              <a:t>كشاف العلوم الطبية 016.61</a:t>
            </a:r>
            <a:br>
              <a:rPr lang="ar-EG" dirty="0" smtClean="0"/>
            </a:br>
            <a:r>
              <a:rPr lang="ar-EG" dirty="0" smtClean="0"/>
              <a:t>قائمة ببليوجرافية في الموسيقى 016.78</a:t>
            </a:r>
            <a:br>
              <a:rPr lang="ar-EG" dirty="0" smtClean="0"/>
            </a:br>
            <a:r>
              <a:rPr lang="ar-EG" dirty="0" smtClean="0"/>
              <a:t>ملحوظة</a:t>
            </a:r>
            <a:br>
              <a:rPr lang="ar-EG" dirty="0" smtClean="0"/>
            </a:br>
            <a:r>
              <a:rPr lang="ar-EG" dirty="0" smtClean="0"/>
              <a:t>لا يجوز مطلقا إتباع الطريقتين في آن واحد وعلى المصنف أن يتبع إما الطريقة الأولى أو الطريقة الثانية وبصفة دائمة ولكل الببليوجرافيات والفهارس والكشافات الموضوعية 0</a:t>
            </a:r>
            <a:br>
              <a:rPr lang="ar-EG" dirty="0" smtClean="0"/>
            </a:br>
            <a:r>
              <a:rPr lang="ar-EG" dirty="0" smtClean="0"/>
              <a:t/>
            </a:r>
            <a:br>
              <a:rPr lang="ar-EG" dirty="0" smtClean="0"/>
            </a:br>
            <a:endParaRPr lang="ar-E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1600200"/>
            <a:ext cx="8507288" cy="4997152"/>
          </a:xfrm>
        </p:spPr>
        <p:style>
          <a:lnRef idx="2">
            <a:schemeClr val="accent1">
              <a:shade val="50000"/>
            </a:schemeClr>
          </a:lnRef>
          <a:fillRef idx="1">
            <a:schemeClr val="accent1"/>
          </a:fillRef>
          <a:effectRef idx="0">
            <a:schemeClr val="accent1"/>
          </a:effectRef>
          <a:fontRef idx="minor">
            <a:schemeClr val="lt1"/>
          </a:fontRef>
        </p:style>
        <p:txBody>
          <a:bodyPr>
            <a:normAutofit fontScale="55000" lnSpcReduction="20000"/>
          </a:bodyPr>
          <a:lstStyle/>
          <a:p>
            <a:pPr algn="just">
              <a:buNone/>
            </a:pPr>
            <a:r>
              <a:rPr lang="ar-EG" dirty="0" smtClean="0"/>
              <a:t>  </a:t>
            </a:r>
            <a:r>
              <a:rPr lang="ar-EG" sz="5100" b="1" dirty="0" smtClean="0"/>
              <a:t>مميزات </a:t>
            </a:r>
            <a:r>
              <a:rPr lang="ar-EG" sz="5100" b="1" dirty="0"/>
              <a:t>تصنيف ديوي العشري </a:t>
            </a:r>
            <a:endParaRPr lang="ar-EG" sz="5100" b="1" dirty="0" smtClean="0"/>
          </a:p>
          <a:p>
            <a:pPr algn="just">
              <a:buNone/>
            </a:pPr>
            <a:r>
              <a:rPr lang="ar-EG" sz="5100" dirty="0" smtClean="0"/>
              <a:t>     </a:t>
            </a:r>
            <a:r>
              <a:rPr lang="ar-EG" sz="4200" dirty="0" smtClean="0">
                <a:solidFill>
                  <a:schemeClr val="bg1"/>
                </a:solidFill>
              </a:rPr>
              <a:t>المرونة </a:t>
            </a:r>
            <a:r>
              <a:rPr lang="ar-EG" sz="4200" dirty="0">
                <a:solidFill>
                  <a:schemeClr val="bg1"/>
                </a:solidFill>
              </a:rPr>
              <a:t>في استعمال القوائم والمؤشرات التوجيهية التي تفسح المجال أمام إظهار جميع جوانب الوثيقة من حيث الشكل أو الموضوع. استعماله الأرقام العربية العشرية التي تتميز بكونها قصيرة من حيث الترتيب الرقمي ومرنة الاستعمال. توفير التفصيل الدقيق للفروع والموضوعات. تخصيص الموضوعات المركبة التي تشمل العديد من الجوانب في وقت واحد. استعماله للجداول الهجائية من أجل ترتيب الأسماء ،</a:t>
            </a:r>
            <a:r>
              <a:rPr lang="ar-EG" sz="4200" dirty="0" smtClean="0">
                <a:solidFill>
                  <a:schemeClr val="bg1"/>
                </a:solidFill>
              </a:rPr>
              <a:t>والأماكن </a:t>
            </a:r>
            <a:r>
              <a:rPr lang="ar-EG" sz="4200" dirty="0">
                <a:solidFill>
                  <a:schemeClr val="bg1"/>
                </a:solidFill>
              </a:rPr>
              <a:t>لتوفير الوقت والجهد. يستعمل وسائل التذكر بشكل واسع في الجداول الرئيسية أو الإضافية لتقديم المعلومات التي تتشابه في نفس الصفة. تعتبر خطة ديوي شاملة جداً، حيث تجمع بين الصفة الحصرية والتوجيهية التي تعتبر شاملة لجميع الأقسام والفروع المتعلقة بالمعرفة </a:t>
            </a:r>
            <a:r>
              <a:rPr lang="ar-EG" sz="4200" dirty="0" smtClean="0">
                <a:solidFill>
                  <a:schemeClr val="bg1"/>
                </a:solidFill>
              </a:rPr>
              <a:t>البشرية. </a:t>
            </a:r>
            <a:r>
              <a:rPr lang="ar-EG" sz="4200" dirty="0">
                <a:solidFill>
                  <a:schemeClr val="bg1"/>
                </a:solidFill>
              </a:rPr>
              <a:t>صدور نظام ديوي العشري بعدة لغات حول العالم تصل إلى ما يزيد عن ثلاث عشرة لغة، وخاصة اللغات </a:t>
            </a:r>
            <a:r>
              <a:rPr lang="ar-EG" sz="4200" dirty="0" smtClean="0">
                <a:solidFill>
                  <a:schemeClr val="bg1"/>
                </a:solidFill>
              </a:rPr>
              <a:t>العالمية،مثل</a:t>
            </a:r>
            <a:r>
              <a:rPr lang="ar-EG" sz="4200" dirty="0">
                <a:solidFill>
                  <a:schemeClr val="bg1"/>
                </a:solidFill>
              </a:rPr>
              <a:t>: اللغة الإنجليزية والفرنسية والألمانية.</a:t>
            </a:r>
            <a:r>
              <a:rPr lang="ar-EG" sz="4200" dirty="0" smtClean="0">
                <a:solidFill>
                  <a:schemeClr val="bg1"/>
                </a:solidFill>
              </a:rPr>
              <a:t/>
            </a:r>
            <a:br>
              <a:rPr lang="ar-EG" sz="4200" dirty="0" smtClean="0">
                <a:solidFill>
                  <a:schemeClr val="bg1"/>
                </a:solidFill>
              </a:rPr>
            </a:br>
            <a:r>
              <a:rPr lang="ar-EG" sz="4200" dirty="0" smtClean="0">
                <a:solidFill>
                  <a:schemeClr val="bg1"/>
                </a:solidFill>
              </a:rPr>
              <a:t/>
            </a:r>
            <a:br>
              <a:rPr lang="ar-EG" sz="4200" dirty="0" smtClean="0">
                <a:solidFill>
                  <a:schemeClr val="bg1"/>
                </a:solidFill>
              </a:rPr>
            </a:br>
            <a:endParaRPr lang="ar-EG" sz="42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المبادئ العامة للتصنيف</a:t>
            </a:r>
            <a:endParaRPr lang="ar-EG" dirty="0"/>
          </a:p>
        </p:txBody>
      </p:sp>
      <p:sp>
        <p:nvSpPr>
          <p:cNvPr id="3" name="Content Placeholder 2"/>
          <p:cNvSpPr>
            <a:spLocks noGrp="1"/>
          </p:cNvSpPr>
          <p:nvPr>
            <p:ph idx="1"/>
          </p:nvPr>
        </p:nvSpPr>
        <p:spPr/>
        <p:txBody>
          <a:bodyPr/>
          <a:lstStyle/>
          <a:p>
            <a:endParaRPr lang="ar-EG"/>
          </a:p>
        </p:txBody>
      </p:sp>
      <p:graphicFrame>
        <p:nvGraphicFramePr>
          <p:cNvPr id="5" name="Diagram 4"/>
          <p:cNvGraphicFramePr/>
          <p:nvPr/>
        </p:nvGraphicFramePr>
        <p:xfrm>
          <a:off x="0" y="1052736"/>
          <a:ext cx="8676456" cy="5355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endParaRPr lang="ar-EG"/>
          </a:p>
        </p:txBody>
      </p:sp>
      <p:graphicFrame>
        <p:nvGraphicFramePr>
          <p:cNvPr id="5" name="Diagram 4"/>
          <p:cNvGraphicFramePr/>
          <p:nvPr/>
        </p:nvGraphicFramePr>
        <p:xfrm>
          <a:off x="0" y="-1035496"/>
          <a:ext cx="8964488" cy="8892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1484785"/>
            <a:ext cx="7558608" cy="864095"/>
          </a:xfrm>
        </p:spPr>
        <p:txBody>
          <a:bodyPr>
            <a:normAutofit/>
          </a:bodyPr>
          <a:lstStyle/>
          <a:p>
            <a:r>
              <a:rPr lang="ar-EG" b="1" dirty="0" smtClean="0"/>
              <a:t>المبادئ التي بني عليها النظام</a:t>
            </a:r>
            <a:endParaRPr lang="ar-EG" dirty="0"/>
          </a:p>
        </p:txBody>
      </p:sp>
      <p:sp>
        <p:nvSpPr>
          <p:cNvPr id="3" name="Subtitle 2"/>
          <p:cNvSpPr>
            <a:spLocks noGrp="1"/>
          </p:cNvSpPr>
          <p:nvPr>
            <p:ph type="subTitle" idx="1"/>
          </p:nvPr>
        </p:nvSpPr>
        <p:spPr>
          <a:xfrm>
            <a:off x="251520" y="2636912"/>
            <a:ext cx="8496944" cy="4221088"/>
          </a:xfrm>
        </p:spPr>
        <p:txBody>
          <a:bodyPr>
            <a:normAutofit fontScale="55000" lnSpcReduction="20000"/>
          </a:bodyPr>
          <a:lstStyle/>
          <a:p>
            <a:r>
              <a:rPr lang="ar-EG" b="1" dirty="0" smtClean="0"/>
              <a:t>:ـ</a:t>
            </a:r>
            <a:r>
              <a:rPr lang="ar-EG" dirty="0" smtClean="0"/>
              <a:t/>
            </a:r>
            <a:br>
              <a:rPr lang="ar-EG" dirty="0" smtClean="0"/>
            </a:br>
            <a:r>
              <a:rPr lang="ar-EG" b="1" dirty="0" smtClean="0"/>
              <a:t> الشمولية في استيعاب جميع الموضوعات .</a:t>
            </a:r>
            <a:r>
              <a:rPr lang="ar-EG" dirty="0" smtClean="0"/>
              <a:t/>
            </a:r>
            <a:br>
              <a:rPr lang="ar-EG" dirty="0" smtClean="0"/>
            </a:br>
            <a:r>
              <a:rPr lang="ar-EG" b="1" dirty="0" smtClean="0"/>
              <a:t> العشرية في أسلوب تقسم المعرفة ، فقد قست المعرفة البشرية إلى عشرة أقسام رئيسية سميت ( الأصول ) ، ثـــم قسم كل أصل إلى عشرة فروع ، ثم قسم كل فرع إلى عشر شعب ، ومن هنا تأتي صفة النظام بأنــــــه عشري .</a:t>
            </a:r>
            <a:r>
              <a:rPr lang="ar-EG" dirty="0" smtClean="0"/>
              <a:t/>
            </a:r>
            <a:br>
              <a:rPr lang="ar-EG" dirty="0" smtClean="0"/>
            </a:br>
            <a:r>
              <a:rPr lang="ar-EG" b="1" dirty="0" smtClean="0"/>
              <a:t> الثلاثية في تكوين الأرقام الرئيسية ، فقد اعتمد ( ديوي ) قاعدة في الترقيم بحيث لا يقل الرمز المعــــــــــطى لأي موضوع عن (3) أرقام ، ولذلك فإن أول رمز أو رقم في تصنيف ديو هو ( … ) وآخر رمز هـــــــــو ( 999 ) .</a:t>
            </a:r>
            <a:r>
              <a:rPr lang="ar-EG" dirty="0" smtClean="0"/>
              <a:t/>
            </a:r>
            <a:br>
              <a:rPr lang="ar-EG" dirty="0" smtClean="0"/>
            </a:br>
            <a:r>
              <a:rPr lang="ar-EG" b="1" dirty="0" smtClean="0"/>
              <a:t> الهرمية في تفريع المعرفة من العام إلى الخاص ، كلما أصبح عندنا موضوع جديد أكثر تخصصاً مــــن الموضوع المتفرع منه أو بمعنى آخر أكثر تحديداً . ومثال على ذلك :</a:t>
            </a:r>
            <a:r>
              <a:rPr lang="ar-EG" dirty="0" smtClean="0"/>
              <a:t/>
            </a:r>
            <a:br>
              <a:rPr lang="ar-EG" dirty="0" smtClean="0"/>
            </a:br>
            <a:r>
              <a:rPr lang="ar-EG" b="1" dirty="0" smtClean="0"/>
              <a:t>700 الفنون</a:t>
            </a:r>
            <a:r>
              <a:rPr lang="ar-EG" dirty="0" smtClean="0"/>
              <a:t/>
            </a:r>
            <a:br>
              <a:rPr lang="ar-EG" dirty="0" smtClean="0"/>
            </a:br>
            <a:r>
              <a:rPr lang="ar-EG" b="1" dirty="0" smtClean="0"/>
              <a:t>790 التسلية والترفيه</a:t>
            </a:r>
            <a:r>
              <a:rPr lang="ar-EG" dirty="0" smtClean="0"/>
              <a:t/>
            </a:r>
            <a:br>
              <a:rPr lang="ar-EG" dirty="0" smtClean="0"/>
            </a:br>
            <a:r>
              <a:rPr lang="ar-EG" b="1" dirty="0" smtClean="0"/>
              <a:t>796 الألعاب الرياضية خارج المنزل</a:t>
            </a:r>
            <a:r>
              <a:rPr lang="ar-EG" dirty="0" smtClean="0"/>
              <a:t/>
            </a:r>
            <a:br>
              <a:rPr lang="ar-EG" dirty="0" smtClean="0"/>
            </a:br>
            <a:r>
              <a:rPr lang="ar-EG" b="1" dirty="0" smtClean="0"/>
              <a:t>796.33 كرة القدم</a:t>
            </a:r>
            <a:r>
              <a:rPr lang="ar-EG" dirty="0" smtClean="0"/>
              <a:t/>
            </a:r>
            <a:br>
              <a:rPr lang="ar-EG" dirty="0" smtClean="0"/>
            </a:br>
            <a:r>
              <a:rPr lang="ar-EG" b="1" dirty="0" smtClean="0"/>
              <a:t>ويبدأ من الموضوع العام إلى الموضوع الخاص ، كما هو مبين في المثال : إن ( كرة القدم ) جزء مــن الألعـــــاب ( الألعاب الرياضية خارج المنزل ) وأن ( الألعاب الرياضية خارج المنزل ) جزء من ( التسلية والترفـيــــــــــــــــــــه ) و ( التسلية والترفيه) جزء من الأصل الرئيسي ( الفنون ) .</a:t>
            </a:r>
            <a:endParaRPr lang="ar-E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04665"/>
            <a:ext cx="7772400" cy="1008111"/>
          </a:xfrm>
        </p:spPr>
        <p:txBody>
          <a:bodyPr/>
          <a:lstStyle/>
          <a:p>
            <a:r>
              <a:rPr lang="ar-EG" b="1" dirty="0" smtClean="0"/>
              <a:t>رقم الطلب أم الرقم الخاص :ـ</a:t>
            </a:r>
            <a:endParaRPr lang="ar-EG" dirty="0"/>
          </a:p>
        </p:txBody>
      </p:sp>
      <p:sp>
        <p:nvSpPr>
          <p:cNvPr id="3" name="Subtitle 2"/>
          <p:cNvSpPr>
            <a:spLocks noGrp="1"/>
          </p:cNvSpPr>
          <p:nvPr>
            <p:ph type="subTitle" idx="1"/>
          </p:nvPr>
        </p:nvSpPr>
        <p:spPr>
          <a:xfrm>
            <a:off x="755576" y="1844824"/>
            <a:ext cx="7632848" cy="4680520"/>
          </a:xfrm>
        </p:spPr>
        <p:txBody>
          <a:bodyPr>
            <a:normAutofit fontScale="55000" lnSpcReduction="20000"/>
          </a:bodyPr>
          <a:lstStyle/>
          <a:p>
            <a:r>
              <a:rPr lang="ar-EG" dirty="0" smtClean="0"/>
              <a:t/>
            </a:r>
            <a:br>
              <a:rPr lang="ar-EG" dirty="0" smtClean="0"/>
            </a:br>
            <a:r>
              <a:rPr lang="ar-EG" b="1" dirty="0" smtClean="0"/>
              <a:t>إن أي رقم في خطة تصنيف ديوي هو رقم مخصص لموضوع معين وليس لكتاب بعينه ، وبالتالي فهـــــــــي تأخذ نفس الرقم ، ولكي يتم التمييز بين هذه الكتب ، يلجأ المصنفون إلى إضافة مجموعة من ثلاثة حروف تؤخـــــذ مــــــــــن بيانات الكتاب وتوضع تحت رقم التصنيف لتمييز كتاب معين عن غيره من الكتب ، ويسمى الناتج عندئذ بالرقــم الخـاص وهذا الرقم هو الذي يطلب به الكتاب ويرتب بمقتضاه على رفوف المكتبة .</a:t>
            </a:r>
            <a:r>
              <a:rPr lang="ar-EG" dirty="0" smtClean="0"/>
              <a:t/>
            </a:r>
            <a:br>
              <a:rPr lang="ar-EG" dirty="0" smtClean="0"/>
            </a:br>
            <a:r>
              <a:rPr lang="ar-EG" b="1" dirty="0" smtClean="0"/>
              <a:t>والحروف الثلاثة المذكورة هي عبارة عن :</a:t>
            </a:r>
            <a:r>
              <a:rPr lang="ar-EG" dirty="0" smtClean="0"/>
              <a:t/>
            </a:r>
            <a:br>
              <a:rPr lang="ar-EG" dirty="0" smtClean="0"/>
            </a:br>
            <a:r>
              <a:rPr lang="ar-EG" b="1" dirty="0" smtClean="0"/>
              <a:t> الحرف الأول من المقطع الأول من اسم المؤلف ( في العادة يكون اسم العائلة عندما تتبع المكتبة أسلـــــــوب قـلب الاسم ) .</a:t>
            </a:r>
            <a:r>
              <a:rPr lang="ar-EG" dirty="0" smtClean="0"/>
              <a:t/>
            </a:r>
            <a:br>
              <a:rPr lang="ar-EG" dirty="0" smtClean="0"/>
            </a:br>
            <a:r>
              <a:rPr lang="ar-EG" b="1" dirty="0" smtClean="0"/>
              <a:t> الحرف الأول من المقطع الثاني من إسم المؤلف ( الإسم الأول ) .</a:t>
            </a:r>
            <a:r>
              <a:rPr lang="ar-EG" dirty="0" smtClean="0"/>
              <a:t/>
            </a:r>
            <a:br>
              <a:rPr lang="ar-EG" dirty="0" smtClean="0"/>
            </a:br>
            <a:r>
              <a:rPr lang="ar-EG" b="1" dirty="0" smtClean="0"/>
              <a:t> الحرف الأول من العنوان ( مع إغفال أل التعريف ) .</a:t>
            </a:r>
            <a:r>
              <a:rPr lang="ar-EG" dirty="0" smtClean="0"/>
              <a:t/>
            </a:r>
            <a:br>
              <a:rPr lang="ar-EG" dirty="0" smtClean="0"/>
            </a:br>
            <a:r>
              <a:rPr lang="ar-EG" b="1" dirty="0" smtClean="0"/>
              <a:t>مثال على ذلك ما يلي : ـ</a:t>
            </a:r>
            <a:r>
              <a:rPr lang="ar-EG" dirty="0" smtClean="0"/>
              <a:t/>
            </a:r>
            <a:br>
              <a:rPr lang="ar-EG" dirty="0" smtClean="0"/>
            </a:br>
            <a:r>
              <a:rPr lang="ar-EG" b="1" dirty="0" smtClean="0"/>
              <a:t>عنوان الكتاب : الفهرسة الوصفية للمكتبات .</a:t>
            </a:r>
            <a:r>
              <a:rPr lang="ar-EG" dirty="0" smtClean="0"/>
              <a:t/>
            </a:r>
            <a:br>
              <a:rPr lang="ar-EG" dirty="0" smtClean="0"/>
            </a:br>
            <a:r>
              <a:rPr lang="ar-EG" b="1" dirty="0" smtClean="0"/>
              <a:t>المؤلف : شعبان عبد العزيز خليفة .</a:t>
            </a:r>
            <a:r>
              <a:rPr lang="ar-EG" dirty="0" smtClean="0"/>
              <a:t/>
            </a:r>
            <a:br>
              <a:rPr lang="ar-EG" dirty="0" smtClean="0"/>
            </a:br>
            <a:r>
              <a:rPr lang="ar-EG" b="1" dirty="0" smtClean="0"/>
              <a:t>رقم التصنيف : 25.3 .</a:t>
            </a:r>
            <a:r>
              <a:rPr lang="ar-EG" dirty="0" smtClean="0"/>
              <a:t/>
            </a:r>
            <a:br>
              <a:rPr lang="ar-EG" dirty="0" smtClean="0"/>
            </a:br>
            <a:r>
              <a:rPr lang="ar-EG" b="1" dirty="0" smtClean="0"/>
              <a:t>رقم الطلب : 0.25.3</a:t>
            </a:r>
            <a:r>
              <a:rPr lang="ar-EG" dirty="0" smtClean="0"/>
              <a:t/>
            </a:r>
            <a:br>
              <a:rPr lang="ar-EG" dirty="0" smtClean="0"/>
            </a:br>
            <a:r>
              <a:rPr lang="ar-EG" b="1" dirty="0" smtClean="0"/>
              <a:t>خ ش ف</a:t>
            </a:r>
            <a:r>
              <a:rPr lang="ar-EG" dirty="0" smtClean="0"/>
              <a:t/>
            </a:r>
            <a:br>
              <a:rPr lang="ar-EG" dirty="0" smtClean="0"/>
            </a:br>
            <a:r>
              <a:rPr lang="ar-EG" b="1" dirty="0" smtClean="0"/>
              <a:t>خ – أول حرف من خليفة ش – أول حرف من شعبان</a:t>
            </a:r>
            <a:r>
              <a:rPr lang="ar-EG" dirty="0" smtClean="0"/>
              <a:t/>
            </a:r>
            <a:br>
              <a:rPr lang="ar-EG" dirty="0" smtClean="0"/>
            </a:br>
            <a:r>
              <a:rPr lang="ar-EG" b="1" dirty="0" smtClean="0"/>
              <a:t>ف – أول حرف من فهرسة .</a:t>
            </a:r>
            <a:endParaRPr lang="ar-E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7500" lnSpcReduction="20000"/>
          </a:bodyPr>
          <a:lstStyle/>
          <a:p>
            <a:r>
              <a:rPr lang="ar-EG" u="sng" dirty="0" smtClean="0"/>
              <a:t>قائمة التقسيمات الموحدة</a:t>
            </a:r>
            <a:r>
              <a:rPr lang="ar-EG" dirty="0" smtClean="0"/>
              <a:t/>
            </a:r>
            <a:br>
              <a:rPr lang="ar-EG" dirty="0" smtClean="0"/>
            </a:br>
            <a:r>
              <a:rPr lang="ar-EG" dirty="0" smtClean="0"/>
              <a:t>يتناول بعض المؤلفين الموضوعات من وجهة النظر الفلسفية أو التاريخية أو تعالج هذه الموضوعات في شكل مختصرات أو مقالات أو معاجم مرتبة ترتيبا خاصا أو على هيئة موسوعة وهذه الأشكال يمكن صياغة أي موضوع في قالبها ورغبة في تمييز هذه الكتب عن غيرها من الكتب التي تتناول الموضوع بطريقة عادية فقد تضمنت خطة ديوي أرقاما خاصة بالشكل حتى يدل رقم تصنيف الكتاب على الموضوع والشكل الذي ظهر به الكتاب في الوقت نفسه وأطلق على هذه التقسيمات أقسام الشكل واستمرت هذه التسمية متبعة في جميع طبعات تصنيف ديوي حتة الطبعة السابعة عشرة التي صدرت عام 1965 فأطلق عليه الفرعية الموحدة واصطلح على تسميتها بالتقسيمات الفرعية اختصارا وهذه الأرقام لا تستخدم بمفردها وإنما تضاف إلى رقم الموضوع الأساسي حيث أنها تظهر الشكل الذي ظهر به الموضوع وليس لها استخدام </a:t>
            </a:r>
            <a:r>
              <a:rPr lang="ar-EG" dirty="0" smtClean="0"/>
              <a:t>منفصل .</a:t>
            </a:r>
            <a:endParaRPr lang="ar-EG" dirty="0"/>
          </a:p>
        </p:txBody>
      </p:sp>
      <p:sp>
        <p:nvSpPr>
          <p:cNvPr id="4" name="Rectangle 3"/>
          <p:cNvSpPr/>
          <p:nvPr/>
        </p:nvSpPr>
        <p:spPr>
          <a:xfrm>
            <a:off x="0" y="260648"/>
            <a:ext cx="8208912" cy="1200329"/>
          </a:xfrm>
          <a:prstGeom prst="rect">
            <a:avLst/>
          </a:prstGeom>
        </p:spPr>
        <p:txBody>
          <a:bodyPr wrap="square">
            <a:spAutoFit/>
          </a:bodyPr>
          <a:lstStyle/>
          <a:p>
            <a:r>
              <a:rPr lang="ar-EG" dirty="0" smtClean="0"/>
              <a:t/>
            </a:r>
            <a:br>
              <a:rPr lang="ar-EG" dirty="0" smtClean="0"/>
            </a:br>
            <a:r>
              <a:rPr lang="ar-EG" dirty="0" smtClean="0"/>
              <a:t/>
            </a:r>
            <a:br>
              <a:rPr lang="ar-EG" dirty="0" smtClean="0"/>
            </a:br>
            <a:r>
              <a:rPr lang="ar-EG" dirty="0" smtClean="0"/>
              <a:t/>
            </a:r>
            <a:br>
              <a:rPr lang="ar-EG" dirty="0" smtClean="0"/>
            </a:br>
            <a:endParaRPr lang="ar-E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0000" lnSpcReduction="20000"/>
          </a:bodyPr>
          <a:lstStyle/>
          <a:p>
            <a:r>
              <a:rPr lang="ar-EG" dirty="0" smtClean="0"/>
              <a:t/>
            </a:r>
            <a:br>
              <a:rPr lang="ar-EG" dirty="0" smtClean="0"/>
            </a:br>
            <a:r>
              <a:rPr lang="ar-EG" dirty="0" smtClean="0"/>
              <a:t>قواعد استخدام التقسيمات الموحدة</a:t>
            </a:r>
            <a:br>
              <a:rPr lang="ar-EG" dirty="0" smtClean="0"/>
            </a:br>
            <a:r>
              <a:rPr lang="ar-EG" dirty="0" smtClean="0"/>
              <a:t>****************</a:t>
            </a:r>
          </a:p>
          <a:p>
            <a:r>
              <a:rPr lang="ar-EG" dirty="0" smtClean="0"/>
              <a:t>يجوز استخدام التقسيمات الموحدة بالنسبة إلى أي موضوع من موضوعات التصنيف وذلك بإضافة التقسيم الموحد إلى رقم الموضوع في نهايته مع الأخذ في الاعتبار القواعد التالية</a:t>
            </a:r>
            <a:br>
              <a:rPr lang="ar-EG" dirty="0" smtClean="0"/>
            </a:br>
            <a:r>
              <a:rPr lang="ar-EG" dirty="0" smtClean="0"/>
              <a:t>* لا تستخدم هذه الأرقام بمفردها ولكن تضاف لأرقام التصنيف المأخوذة من الجداول الرئيسية 0</a:t>
            </a:r>
            <a:br>
              <a:rPr lang="ar-EG" dirty="0" smtClean="0"/>
            </a:br>
            <a:r>
              <a:rPr lang="ar-EG" dirty="0" smtClean="0"/>
              <a:t>* توضع علامة عشرية بعد الرقم الثالث عند إضافة هذه الأرقام إلى الجداول الرئيسية 0</a:t>
            </a:r>
            <a:br>
              <a:rPr lang="ar-EG" dirty="0" smtClean="0"/>
            </a:br>
            <a:r>
              <a:rPr lang="ar-EG" dirty="0" smtClean="0"/>
              <a:t>*لابد من رجوع المصنف إلى الجداول الرئيسية قبل تطبيق هذه القواعد لاحتمال وجود تعليمات أخرى</a:t>
            </a:r>
            <a:br>
              <a:rPr lang="ar-EG" dirty="0" smtClean="0"/>
            </a:br>
            <a:r>
              <a:rPr lang="ar-EG" dirty="0" smtClean="0"/>
              <a:t>* إذا كان رقم الأساس لا ينتهي بصفر كما هو الحال في الغالبية العظمى من الموضوعات في تصنيف ديوي العشري يضاف إليه التقسيم الموحد مباشرة دون حذف أو إضافة 0</a:t>
            </a:r>
            <a:br>
              <a:rPr lang="ar-EG" dirty="0" smtClean="0"/>
            </a:br>
            <a:r>
              <a:rPr lang="ar-EG" dirty="0" smtClean="0"/>
              <a:t>أمثلة</a:t>
            </a:r>
            <a:endParaRPr lang="ar-EG"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291</Words>
  <Application>Microsoft Office PowerPoint</Application>
  <PresentationFormat>On-screen Show (4:3)</PresentationFormat>
  <Paragraphs>30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Slide 2</vt:lpstr>
      <vt:lpstr>المبادئ العامة للتصنيف</vt:lpstr>
      <vt:lpstr>Slide 4</vt:lpstr>
      <vt:lpstr>المبادئ التي بني عليها النظام</vt:lpstr>
      <vt:lpstr>Slide 6</vt:lpstr>
      <vt:lpstr>رقم الطلب أم الرقم الخاص :ـ</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تصنيف ديوي العشري</dc:title>
  <dc:creator>in touch with toshi</dc:creator>
  <cp:lastModifiedBy>in touch with toshi</cp:lastModifiedBy>
  <cp:revision>22</cp:revision>
  <dcterms:created xsi:type="dcterms:W3CDTF">2020-03-15T21:45:40Z</dcterms:created>
  <dcterms:modified xsi:type="dcterms:W3CDTF">2020-03-24T20:09:44Z</dcterms:modified>
</cp:coreProperties>
</file>